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2EE_DD142FC6.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2EF_DB6A5330.xml" ContentType="application/vnd.ms-powerpoint.comments+xml"/>
  <Override PartName="/ppt/notesSlides/notesSlide5.xml" ContentType="application/vnd.openxmlformats-officedocument.presentationml.notesSlide+xml"/>
  <Override PartName="/ppt/comments/modernComment_302_2A6A15E.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03_B1B5836D.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25E_AE22ACD7.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2EC_116F26CF.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2D8_BB148E92.xml" ContentType="application/vnd.ms-powerpoint.comments+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7.xml" ContentType="application/vnd.openxmlformats-officedocument.presentationml.notesSlide+xml"/>
  <Override PartName="/ppt/comments/modernComment_2DC_844DB6B1.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2DA_711510E6.xml" ContentType="application/vnd.ms-powerpoint.comments+xml"/>
  <Override PartName="/ppt/comments/modernComment_2DF_E9FBA40D.xml" ContentType="application/vnd.ms-powerpoint.comments+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58"/>
  </p:notesMasterIdLst>
  <p:sldIdLst>
    <p:sldId id="281" r:id="rId3"/>
    <p:sldId id="750" r:id="rId4"/>
    <p:sldId id="772" r:id="rId5"/>
    <p:sldId id="751" r:id="rId6"/>
    <p:sldId id="752" r:id="rId7"/>
    <p:sldId id="770" r:id="rId8"/>
    <p:sldId id="755" r:id="rId9"/>
    <p:sldId id="703" r:id="rId10"/>
    <p:sldId id="436" r:id="rId11"/>
    <p:sldId id="257" r:id="rId12"/>
    <p:sldId id="302" r:id="rId13"/>
    <p:sldId id="259" r:id="rId14"/>
    <p:sldId id="425" r:id="rId15"/>
    <p:sldId id="304" r:id="rId16"/>
    <p:sldId id="710" r:id="rId17"/>
    <p:sldId id="606" r:id="rId18"/>
    <p:sldId id="658" r:id="rId19"/>
    <p:sldId id="624" r:id="rId20"/>
    <p:sldId id="655" r:id="rId21"/>
    <p:sldId id="676" r:id="rId22"/>
    <p:sldId id="745" r:id="rId23"/>
    <p:sldId id="274" r:id="rId24"/>
    <p:sldId id="748" r:id="rId25"/>
    <p:sldId id="723" r:id="rId26"/>
    <p:sldId id="398" r:id="rId27"/>
    <p:sldId id="724" r:id="rId28"/>
    <p:sldId id="758" r:id="rId29"/>
    <p:sldId id="725" r:id="rId30"/>
    <p:sldId id="760" r:id="rId31"/>
    <p:sldId id="761" r:id="rId32"/>
    <p:sldId id="762" r:id="rId33"/>
    <p:sldId id="746" r:id="rId34"/>
    <p:sldId id="756" r:id="rId35"/>
    <p:sldId id="757" r:id="rId36"/>
    <p:sldId id="764" r:id="rId37"/>
    <p:sldId id="765" r:id="rId38"/>
    <p:sldId id="763" r:id="rId39"/>
    <p:sldId id="731" r:id="rId40"/>
    <p:sldId id="744" r:id="rId41"/>
    <p:sldId id="753" r:id="rId42"/>
    <p:sldId id="728" r:id="rId43"/>
    <p:sldId id="766" r:id="rId44"/>
    <p:sldId id="767" r:id="rId45"/>
    <p:sldId id="768" r:id="rId46"/>
    <p:sldId id="732" r:id="rId47"/>
    <p:sldId id="733" r:id="rId48"/>
    <p:sldId id="769" r:id="rId49"/>
    <p:sldId id="729" r:id="rId50"/>
    <p:sldId id="749" r:id="rId51"/>
    <p:sldId id="771" r:id="rId52"/>
    <p:sldId id="730" r:id="rId53"/>
    <p:sldId id="735" r:id="rId54"/>
    <p:sldId id="716" r:id="rId55"/>
    <p:sldId id="688" r:id="rId56"/>
    <p:sldId id="675" r:id="rId5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464508-E247-502C-AAD0-D60470911343}" name="Sarah M Flood" initials="SMF" userId="S::floo0017@umn.edu::7ab178e8-1871-4435-a1be-5676191cac31" providerId="AD"/>
  <p188:author id="{D94C5422-073D-9A27-1258-888541408738}" name="Kelsey Jeanne Drotning" initials="KJD" userId="S::kdrotnin@umd.edu::9a2d0d33-5bed-43f4-9193-cd1f375a4712" providerId="AD"/>
  <p188:author id="{279B3092-77AE-D756-66CE-8F179C6C43A7}" name="Liana C. Sayer" initials="LCS" userId="S::lsayer@umd.edu::dd73872d-82d9-415d-a5b2-27461a8b4e0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LSayer" initials="L" lastIdx="2" clrIdx="6">
    <p:extLst>
      <p:ext uri="{19B8F6BF-5375-455C-9EA6-DF929625EA0E}">
        <p15:presenceInfo xmlns:p15="http://schemas.microsoft.com/office/powerpoint/2012/main" userId="LSayer" providerId="None"/>
      </p:ext>
    </p:extLst>
  </p:cmAuthor>
  <p:cmAuthor id="1" name="Kristen M Jeffers" initials="KMJ" lastIdx="2" clrIdx="0"/>
  <p:cmAuthor id="2" name="Kari C Williams" initials="KCW" lastIdx="15" clrIdx="1"/>
  <p:cmAuthor id="3" name="Greg D Freedman Ellis" initials="GDFE" lastIdx="2" clrIdx="2"/>
  <p:cmAuthor id="4" name="Liana C. Sayer" initials="LCS" lastIdx="26" clrIdx="3"/>
  <p:cmAuthor id="5" name="Sarah M Flood" initials="SMF" lastIdx="5" clrIdx="4"/>
  <p:cmAuthor id="6" name="Sandra Hofferth" initials="SH" lastIdx="7" clrIdx="5">
    <p:extLst>
      <p:ext uri="{19B8F6BF-5375-455C-9EA6-DF929625EA0E}">
        <p15:presenceInfo xmlns:p15="http://schemas.microsoft.com/office/powerpoint/2012/main" userId="f4d3e96e663910e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1F5F6"/>
    <a:srgbClr val="D0D8E8"/>
    <a:srgbClr val="4F81BD"/>
    <a:srgbClr val="17375E"/>
    <a:srgbClr val="72A1DC"/>
    <a:srgbClr val="377BCD"/>
    <a:srgbClr val="275C9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266" autoAdjust="0"/>
    <p:restoredTop sz="74800" autoAdjust="0"/>
  </p:normalViewPr>
  <p:slideViewPr>
    <p:cSldViewPr snapToGrid="0" snapToObjects="1">
      <p:cViewPr varScale="1">
        <p:scale>
          <a:sx n="79" d="100"/>
          <a:sy n="79" d="100"/>
        </p:scale>
        <p:origin x="728" y="184"/>
      </p:cViewPr>
      <p:guideLst>
        <p:guide orient="horz" pos="2160"/>
        <p:guide pos="2880"/>
      </p:guideLst>
    </p:cSldViewPr>
  </p:slideViewPr>
  <p:outlineViewPr>
    <p:cViewPr>
      <p:scale>
        <a:sx n="33" d="100"/>
        <a:sy n="33" d="100"/>
      </p:scale>
      <p:origin x="0" y="-12872"/>
    </p:cViewPr>
  </p:outlineViewPr>
  <p:notesTextViewPr>
    <p:cViewPr>
      <p:scale>
        <a:sx n="100" d="100"/>
        <a:sy n="100" d="100"/>
      </p:scale>
      <p:origin x="0" y="0"/>
    </p:cViewPr>
  </p:notesTextViewPr>
  <p:sorterViewPr>
    <p:cViewPr varScale="1">
      <p:scale>
        <a:sx n="1" d="1"/>
        <a:sy n="1" d="1"/>
      </p:scale>
      <p:origin x="0" y="-4507"/>
    </p:cViewPr>
  </p:sorterViewPr>
  <p:notesViewPr>
    <p:cSldViewPr snapToGrid="0" snapToObjects="1">
      <p:cViewPr varScale="1">
        <p:scale>
          <a:sx n="68" d="100"/>
          <a:sy n="68" d="100"/>
        </p:scale>
        <p:origin x="3101" y="4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microsoft.com/office/2018/10/relationships/authors" Targe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spc="0" baseline="0">
                <a:solidFill>
                  <a:schemeClr val="tx1">
                    <a:lumMod val="65000"/>
                    <a:lumOff val="35000"/>
                  </a:schemeClr>
                </a:solidFill>
                <a:latin typeface="+mn-lt"/>
                <a:ea typeface="+mn-ea"/>
                <a:cs typeface="+mn-cs"/>
              </a:defRPr>
            </a:pPr>
            <a:r>
              <a:rPr lang="en-US" sz="2200"/>
              <a:t>Proportion of 2020 ATUS Respondents Employed </a:t>
            </a:r>
          </a:p>
        </c:rich>
      </c:tx>
      <c:layout>
        <c:manualLayout>
          <c:xMode val="edge"/>
          <c:yMode val="edge"/>
          <c:x val="0.24705492512081689"/>
          <c:y val="1.7937215508582439E-2"/>
        </c:manualLayout>
      </c:layout>
      <c:overlay val="1"/>
      <c:spPr>
        <a:noFill/>
        <a:ln>
          <a:noFill/>
        </a:ln>
        <a:effectLst/>
      </c:spPr>
      <c:txPr>
        <a:bodyPr rot="0" spcFirstLastPara="1" vertOverflow="ellipsis" vert="horz" wrap="square" anchor="ctr" anchorCtr="1"/>
        <a:lstStyle/>
        <a:p>
          <a:pPr>
            <a:defRPr sz="2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'within year weighted'!$A$2</c:f>
              <c:strCache>
                <c:ptCount val="1"/>
                <c:pt idx="0">
                  <c:v>Employed</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'within year weighted'!$B$1:$C$1</c:f>
              <c:strCache>
                <c:ptCount val="2"/>
                <c:pt idx="0">
                  <c:v>Jan 1-Mar 17</c:v>
                </c:pt>
                <c:pt idx="1">
                  <c:v>May 10-Dec 31</c:v>
                </c:pt>
              </c:strCache>
            </c:strRef>
          </c:cat>
          <c:val>
            <c:numRef>
              <c:f>'within year weighted'!$B$2:$C$2</c:f>
              <c:numCache>
                <c:formatCode>0.00</c:formatCode>
                <c:ptCount val="2"/>
                <c:pt idx="0">
                  <c:v>0.64800000000000002</c:v>
                </c:pt>
                <c:pt idx="1">
                  <c:v>0.58799999999999997</c:v>
                </c:pt>
              </c:numCache>
            </c:numRef>
          </c:val>
          <c:extLst>
            <c:ext xmlns:c16="http://schemas.microsoft.com/office/drawing/2014/chart" uri="{C3380CC4-5D6E-409C-BE32-E72D297353CC}">
              <c16:uniqueId val="{00000000-DBEC-4F12-975E-46BF9A4221AC}"/>
            </c:ext>
          </c:extLst>
        </c:ser>
        <c:dLbls>
          <c:showLegendKey val="0"/>
          <c:showVal val="0"/>
          <c:showCatName val="0"/>
          <c:showSerName val="0"/>
          <c:showPercent val="0"/>
          <c:showBubbleSize val="0"/>
        </c:dLbls>
        <c:gapWidth val="219"/>
        <c:overlap val="-27"/>
        <c:axId val="1495973760"/>
        <c:axId val="1602511952"/>
      </c:barChart>
      <c:catAx>
        <c:axId val="1495973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602511952"/>
        <c:crosses val="autoZero"/>
        <c:auto val="1"/>
        <c:lblAlgn val="ctr"/>
        <c:lblOffset val="100"/>
        <c:noMultiLvlLbl val="0"/>
      </c:catAx>
      <c:valAx>
        <c:axId val="1602511952"/>
        <c:scaling>
          <c:orientation val="minMax"/>
          <c:max val="1"/>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495973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3_B1B5836D.xml><?xml version="1.0" encoding="utf-8"?>
<p188:cmLst xmlns:a="http://schemas.openxmlformats.org/drawingml/2006/main" xmlns:r="http://schemas.openxmlformats.org/officeDocument/2006/relationships" xmlns:p188="http://schemas.microsoft.com/office/powerpoint/2018/8/main">
  <p188:cm id="{8A50EBA4-2B95-4683-BF25-3F1D29A4A192}" authorId="{279B3092-77AE-D756-66CE-8F179C6C43A7}" created="2022-04-04T15:31:06.306">
    <pc:sldMkLst xmlns:pc="http://schemas.microsoft.com/office/powerpoint/2013/main/command">
      <pc:docMk/>
      <pc:sldMk cId="2981462893" sldId="259"/>
    </pc:sldMkLst>
    <p188:txBody>
      <a:bodyPr/>
      <a:lstStyle/>
      <a:p>
        <a:r>
          <a:rPr lang="en-US"/>
          <a:t>Delete this slide?  it's about Census data more than ATUS data </a:t>
        </a:r>
      </a:p>
    </p188:txBody>
  </p188:cm>
</p188:cmLst>
</file>

<file path=ppt/comments/modernComment_25E_AE22ACD7.xml><?xml version="1.0" encoding="utf-8"?>
<p188:cmLst xmlns:a="http://schemas.openxmlformats.org/drawingml/2006/main" xmlns:r="http://schemas.openxmlformats.org/officeDocument/2006/relationships" xmlns:p188="http://schemas.microsoft.com/office/powerpoint/2018/8/main">
  <p188:cm id="{D4DE679F-6E19-4A7F-B0DB-444485369552}" authorId="{279B3092-77AE-D756-66CE-8F179C6C43A7}" created="2022-04-04T15:33:45.295">
    <ac:deMkLst xmlns:ac="http://schemas.microsoft.com/office/drawing/2013/main/command">
      <pc:docMk xmlns:pc="http://schemas.microsoft.com/office/powerpoint/2013/main/command"/>
      <pc:sldMk xmlns:pc="http://schemas.microsoft.com/office/powerpoint/2013/main/command" cId="2921508055" sldId="606"/>
      <ac:spMk id="3" creationId="{07AFD9D4-4E22-4443-A8FF-45BE540024B6}"/>
    </ac:deMkLst>
    <p188:txBody>
      <a:bodyPr/>
      <a:lstStyle/>
      <a:p>
        <a:r>
          <a:rPr lang="en-US"/>
          <a:t>I delete the reference to elder care because that's now just part of ATUS </a:t>
        </a:r>
      </a:p>
    </p188:txBody>
  </p188:cm>
</p188:cmLst>
</file>

<file path=ppt/comments/modernComment_2D8_BB148E92.xml><?xml version="1.0" encoding="utf-8"?>
<p188:cmLst xmlns:a="http://schemas.openxmlformats.org/drawingml/2006/main" xmlns:r="http://schemas.openxmlformats.org/officeDocument/2006/relationships" xmlns:p188="http://schemas.microsoft.com/office/powerpoint/2018/8/main">
  <p188:cm id="{4467459B-AA6C-414D-9AFE-0E514CACC665}" authorId="{279B3092-77AE-D756-66CE-8F179C6C43A7}" created="2022-03-14T22:32:47.071">
    <ac:deMkLst xmlns:ac="http://schemas.microsoft.com/office/drawing/2013/main/command">
      <pc:docMk xmlns:pc="http://schemas.microsoft.com/office/powerpoint/2013/main/command"/>
      <pc:sldMk xmlns:pc="http://schemas.microsoft.com/office/powerpoint/2013/main/command" cId="3138686610" sldId="728"/>
      <ac:spMk id="3" creationId="{11BFC7A7-4321-C046-9425-1B1D48D83545}"/>
    </ac:deMkLst>
    <p188:replyLst>
      <p188:reply id="{22494982-1A89-48AE-A6BA-103CB0E955AE}" authorId="{9F464508-E247-502C-AAD0-D60470911343}" created="2022-03-26T15:08:24.871">
        <p188:txBody>
          <a:bodyPr/>
          <a:lstStyle/>
          <a:p>
            <a:r>
              <a:rPr lang="en-US"/>
              <a:t>I like that idea</a:t>
            </a:r>
          </a:p>
        </p188:txBody>
      </p188:reply>
    </p188:replyLst>
    <p188:txBody>
      <a:bodyPr/>
      <a:lstStyle/>
      <a:p>
        <a:r>
          <a:rPr lang="en-US"/>
          <a:t>Suggest we show some estimates from Table 1 comparisons of the 4 samples, perhaps some nonsignificant like for gender, race-ethnicity and education and some significant like employment and income. </a:t>
        </a:r>
      </a:p>
    </p188:txBody>
  </p188:cm>
</p188:cmLst>
</file>

<file path=ppt/comments/modernComment_2DA_711510E6.xml><?xml version="1.0" encoding="utf-8"?>
<p188:cmLst xmlns:a="http://schemas.openxmlformats.org/drawingml/2006/main" xmlns:r="http://schemas.openxmlformats.org/officeDocument/2006/relationships" xmlns:p188="http://schemas.microsoft.com/office/powerpoint/2018/8/main">
  <p188:cm id="{4F425886-C34E-4DF2-93A9-A4819FEF14F7}" authorId="{9F464508-E247-502C-AAD0-D60470911343}" created="2022-03-26T15:10:56.152">
    <pc:sldMkLst xmlns:pc="http://schemas.microsoft.com/office/powerpoint/2013/main/command">
      <pc:docMk/>
      <pc:sldMk cId="1897205990" sldId="730"/>
    </pc:sldMkLst>
    <p188:replyLst>
      <p188:reply id="{AD371185-65E1-4A7C-8B41-9C9EE785B93D}" authorId="{9F464508-E247-502C-AAD0-D60470911343}" created="2022-03-26T15:17:16.402">
        <p188:txBody>
          <a:bodyPr/>
          <a:lstStyle/>
          <a:p>
            <a:r>
              <a:rPr lang="en-US"/>
              <a:t>I kind of think we should have people create one extract and then do the analyses. Since we don't actually have people estimate regression models, we could just call exercise 1 setup for analyses. Then exercises 3 and 4 can be built out to include generating means by year.  I also wonder whether we want to have people create fullyear and covidperiod dummies so they can do comparisons of 2019 FY and 2020 covid results with 2019/2020 covid periods.</a:t>
            </a:r>
          </a:p>
        </p188:txBody>
      </p188:reply>
    </p188:replyLst>
    <p188:txBody>
      <a:bodyPr/>
      <a:lstStyle/>
      <a:p>
        <a:r>
          <a:rPr lang="en-US"/>
          <a:t>Do we want to keep these in PPT or move to a word doc/pdf that is downloadable?</a:t>
        </a:r>
      </a:p>
    </p188:txBody>
  </p188:cm>
</p188:cmLst>
</file>

<file path=ppt/comments/modernComment_2DC_844DB6B1.xml><?xml version="1.0" encoding="utf-8"?>
<p188:cmLst xmlns:a="http://schemas.openxmlformats.org/drawingml/2006/main" xmlns:r="http://schemas.openxmlformats.org/officeDocument/2006/relationships" xmlns:p188="http://schemas.microsoft.com/office/powerpoint/2018/8/main">
  <p188:cm id="{E5BAB1BD-AC72-4343-982D-C0EAB8DEE565}" authorId="{279B3092-77AE-D756-66CE-8F179C6C43A7}" created="2022-03-14T22:34:43.005">
    <ac:deMkLst xmlns:ac="http://schemas.microsoft.com/office/drawing/2013/main/command">
      <pc:docMk xmlns:pc="http://schemas.microsoft.com/office/powerpoint/2013/main/command"/>
      <pc:sldMk xmlns:pc="http://schemas.microsoft.com/office/powerpoint/2013/main/command" cId="2219685553" sldId="732"/>
      <ac:spMk id="3" creationId="{ABE45EE5-B871-484A-820B-4C7972E3E8F7}"/>
    </ac:deMkLst>
    <p188:txBody>
      <a:bodyPr/>
      <a:lstStyle/>
      <a:p>
        <a:r>
          <a:rPr lang="en-US"/>
          <a:t>Include a slide that shows selected estimates from Table 5 in addition to Figure 2, because it shows only one of the possible 4 comparisons? </a:t>
        </a:r>
      </a:p>
    </p188:txBody>
  </p188:cm>
</p188:cmLst>
</file>

<file path=ppt/comments/modernComment_2DF_E9FBA40D.xml><?xml version="1.0" encoding="utf-8"?>
<p188:cmLst xmlns:a="http://schemas.openxmlformats.org/drawingml/2006/main" xmlns:r="http://schemas.openxmlformats.org/officeDocument/2006/relationships" xmlns:p188="http://schemas.microsoft.com/office/powerpoint/2018/8/main">
  <p188:cm id="{A970C2EA-F851-4A51-B4A8-A4091C8B3765}" authorId="{279B3092-77AE-D756-66CE-8F179C6C43A7}" status="resolved" created="2022-03-14T22:43:22.014" complete="100000">
    <ac:deMkLst xmlns:ac="http://schemas.microsoft.com/office/drawing/2013/main/command">
      <pc:docMk xmlns:pc="http://schemas.microsoft.com/office/powerpoint/2013/main/command"/>
      <pc:sldMk xmlns:pc="http://schemas.microsoft.com/office/powerpoint/2013/main/command" cId="3925582861" sldId="735"/>
      <ac:spMk id="3" creationId="{5E3EAE67-5249-B049-93F6-7652791A7D08}"/>
    </ac:deMkLst>
    <p188:txBody>
      <a:bodyPr/>
      <a:lstStyle/>
      <a:p>
        <a:r>
          <a:rPr lang="en-US"/>
          <a:t>Include the general health &amp; COVID  questions.  Also mention life satisfaction measure </a:t>
        </a:r>
      </a:p>
    </p188:txBody>
  </p188:cm>
</p188:cmLst>
</file>

<file path=ppt/comments/modernComment_2EC_116F26CF.xml><?xml version="1.0" encoding="utf-8"?>
<p188:cmLst xmlns:a="http://schemas.openxmlformats.org/drawingml/2006/main" xmlns:r="http://schemas.openxmlformats.org/officeDocument/2006/relationships" xmlns:p188="http://schemas.microsoft.com/office/powerpoint/2018/8/main">
  <p188:cm id="{12E74C5C-0712-4114-A037-71563C514F94}" authorId="{9F464508-E247-502C-AAD0-D60470911343}" created="2022-03-31T14:58:39.606">
    <pc:sldMkLst xmlns:pc="http://schemas.microsoft.com/office/powerpoint/2013/main/command">
      <pc:docMk/>
      <pc:sldMk cId="292497103" sldId="748"/>
    </pc:sldMkLst>
    <p188:replyLst>
      <p188:reply id="{DEE39AA4-5B53-384F-81A0-76F47252F441}" authorId="{D94C5422-073D-9A27-1258-888541408738}" created="2022-04-01T01:50:39.153">
        <p188:txBody>
          <a:bodyPr/>
          <a:lstStyle/>
          <a:p>
            <a:r>
              <a:rPr lang="en-US"/>
              <a:t>Clear to me. I think it’s a helpful example. Might be a good spot to plug MTUS a bit and talk about how harmonizing between multiple countries is even more complex.</a:t>
            </a:r>
          </a:p>
        </p188:txBody>
      </p188:reply>
    </p188:replyLst>
    <p188:txBody>
      <a:bodyPr/>
      <a:lstStyle/>
      <a:p>
        <a:r>
          <a:rPr lang="en-US"/>
          <a:t>please review and let me know if this is clear</a:t>
        </a:r>
      </a:p>
    </p188:txBody>
  </p188:cm>
</p188:cmLst>
</file>

<file path=ppt/comments/modernComment_2EE_DD142FC6.xml><?xml version="1.0" encoding="utf-8"?>
<p188:cmLst xmlns:a="http://schemas.openxmlformats.org/drawingml/2006/main" xmlns:r="http://schemas.openxmlformats.org/officeDocument/2006/relationships" xmlns:p188="http://schemas.microsoft.com/office/powerpoint/2018/8/main">
  <p188:cm id="{8D2B5490-CBBF-46F7-BDA3-7724AE8C34FF}" authorId="{9F464508-E247-502C-AAD0-D60470911343}" created="2022-03-31T19:31:00.778">
    <pc:sldMkLst xmlns:pc="http://schemas.microsoft.com/office/powerpoint/2013/main/command">
      <pc:docMk/>
      <pc:sldMk cId="3709087686" sldId="750"/>
    </pc:sldMkLst>
    <p188:txBody>
      <a:bodyPr/>
      <a:lstStyle/>
      <a:p>
        <a:r>
          <a:rPr lang="en-US"/>
          <a:t>this and the next slide are sort of the big picture, why should we care slides. I want to get people excited about these data.</a:t>
        </a:r>
      </a:p>
    </p188:txBody>
  </p188:cm>
</p188:cmLst>
</file>

<file path=ppt/comments/modernComment_2EF_DB6A5330.xml><?xml version="1.0" encoding="utf-8"?>
<p188:cmLst xmlns:a="http://schemas.openxmlformats.org/drawingml/2006/main" xmlns:r="http://schemas.openxmlformats.org/officeDocument/2006/relationships" xmlns:p188="http://schemas.microsoft.com/office/powerpoint/2018/8/main">
  <p188:cm id="{9210EFC0-2DD3-4AB2-8371-B5731DBCF258}" authorId="{9F464508-E247-502C-AAD0-D60470911343}" created="2022-03-31T16:08:07.699">
    <pc:sldMkLst xmlns:pc="http://schemas.microsoft.com/office/powerpoint/2013/main/command">
      <pc:docMk/>
      <pc:sldMk cId="3681178416" sldId="751"/>
    </pc:sldMkLst>
    <p188:txBody>
      <a:bodyPr/>
      <a:lstStyle/>
      <a:p>
        <a:r>
          <a:rPr lang="en-US"/>
          <a:t>Might be cool to show a couple of pictures of how time use changed during pandemic from non-ATUS data</a:t>
        </a:r>
      </a:p>
    </p188:txBody>
  </p188:cm>
</p188:cmLst>
</file>

<file path=ppt/comments/modernComment_302_2A6A15E.xml><?xml version="1.0" encoding="utf-8"?>
<p188:cmLst xmlns:a="http://schemas.openxmlformats.org/drawingml/2006/main" xmlns:r="http://schemas.openxmlformats.org/officeDocument/2006/relationships" xmlns:p188="http://schemas.microsoft.com/office/powerpoint/2018/8/main">
  <p188:cm id="{9AF8FDBE-2A5D-4B49-A0AA-5BADB2AD48DF}" authorId="{9F464508-E247-502C-AAD0-D60470911343}" created="2022-03-31T19:30:30.507">
    <ac:deMkLst xmlns:ac="http://schemas.microsoft.com/office/drawing/2013/main/command">
      <pc:docMk xmlns:pc="http://schemas.microsoft.com/office/powerpoint/2013/main/command"/>
      <pc:sldMk xmlns:pc="http://schemas.microsoft.com/office/powerpoint/2013/main/command" cId="44474718" sldId="770"/>
      <ac:spMk id="3" creationId="{05A7B99A-D791-43A5-B548-69E51587D7A1}"/>
    </ac:deMkLst>
    <p188:pos x="5478379" y="2843463"/>
    <p188:replyLst>
      <p188:reply id="{F8A4DF59-C035-0541-A34E-623420C52A4C}" authorId="{D94C5422-073D-9A27-1258-888541408738}" created="2022-04-01T01:46:01.484">
        <p188:txBody>
          <a:bodyPr/>
          <a:lstStyle/>
          <a:p>
            <a:r>
              <a:rPr lang="en-US"/>
              <a:t>I think it’s a good idea! Even if people don’t have a time use idea, I bet we can figure out how to connect their current research to time use data!</a:t>
            </a:r>
          </a:p>
        </p188:txBody>
      </p188:reply>
    </p188:replyLst>
    <p188:txBody>
      <a:bodyPr/>
      <a:lstStyle/>
      <a:p>
        <a:r>
          <a:rPr lang="en-US"/>
          <a:t>this might be a fun way to get people engaged? i could go either way if you think it is a terrible idea.</a:t>
        </a:r>
      </a:p>
    </p188:txBody>
  </p188:cm>
</p188:cmLst>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E4A852-1F9A-4D0E-9F30-7B95C9167B50}" type="doc">
      <dgm:prSet loTypeId="urn:microsoft.com/office/officeart/2005/8/layout/default" loCatId="list" qsTypeId="urn:microsoft.com/office/officeart/2005/8/quickstyle/simple2" qsCatId="simple" csTypeId="urn:microsoft.com/office/officeart/2005/8/colors/accent0_3" csCatId="mainScheme" phldr="1"/>
      <dgm:spPr/>
      <dgm:t>
        <a:bodyPr/>
        <a:lstStyle/>
        <a:p>
          <a:endParaRPr lang="en-US"/>
        </a:p>
      </dgm:t>
    </dgm:pt>
    <dgm:pt modelId="{BCFBE5E7-3554-427E-9CEF-18887B0B5564}">
      <dgm:prSet/>
      <dgm:spPr>
        <a:solidFill>
          <a:srgbClr val="D0D8E8"/>
        </a:solidFill>
      </dgm:spPr>
      <dgm:t>
        <a:bodyPr/>
        <a:lstStyle/>
        <a:p>
          <a:r>
            <a:rPr lang="en-US" dirty="0">
              <a:solidFill>
                <a:schemeClr val="tx1"/>
              </a:solidFill>
            </a:rPr>
            <a:t>Jan</a:t>
          </a:r>
        </a:p>
      </dgm:t>
    </dgm:pt>
    <dgm:pt modelId="{25BD6224-0DD2-435A-94CD-34E650334899}" type="parTrans" cxnId="{88F67C63-F16C-4CB5-BF7D-661CB8F99375}">
      <dgm:prSet/>
      <dgm:spPr/>
      <dgm:t>
        <a:bodyPr/>
        <a:lstStyle/>
        <a:p>
          <a:endParaRPr lang="en-US">
            <a:solidFill>
              <a:schemeClr val="tx1"/>
            </a:solidFill>
          </a:endParaRPr>
        </a:p>
      </dgm:t>
    </dgm:pt>
    <dgm:pt modelId="{6E498C62-C3E6-4C64-9BA2-763D9B563F1A}" type="sibTrans" cxnId="{88F67C63-F16C-4CB5-BF7D-661CB8F99375}">
      <dgm:prSet/>
      <dgm:spPr>
        <a:solidFill>
          <a:srgbClr val="D0D8E8"/>
        </a:solidFill>
      </dgm:spPr>
      <dgm:t>
        <a:bodyPr/>
        <a:lstStyle/>
        <a:p>
          <a:endParaRPr lang="en-US">
            <a:solidFill>
              <a:schemeClr val="tx1"/>
            </a:solidFill>
          </a:endParaRPr>
        </a:p>
      </dgm:t>
    </dgm:pt>
    <dgm:pt modelId="{A6DA6D0A-5307-4A68-BC15-D04341055DFD}">
      <dgm:prSet/>
      <dgm:spPr>
        <a:solidFill>
          <a:srgbClr val="D0D8E8"/>
        </a:solidFill>
      </dgm:spPr>
      <dgm:t>
        <a:bodyPr/>
        <a:lstStyle/>
        <a:p>
          <a:r>
            <a:rPr lang="en-US" dirty="0">
              <a:solidFill>
                <a:schemeClr val="tx1"/>
              </a:solidFill>
            </a:rPr>
            <a:t>Feb</a:t>
          </a:r>
        </a:p>
      </dgm:t>
    </dgm:pt>
    <dgm:pt modelId="{48F67E3B-8E68-48C6-8BA6-4835FD1DA916}" type="parTrans" cxnId="{2D7B9AEA-9E7E-464F-984C-288CFBBB93A9}">
      <dgm:prSet/>
      <dgm:spPr/>
      <dgm:t>
        <a:bodyPr/>
        <a:lstStyle/>
        <a:p>
          <a:endParaRPr lang="en-US">
            <a:solidFill>
              <a:schemeClr val="tx1"/>
            </a:solidFill>
          </a:endParaRPr>
        </a:p>
      </dgm:t>
    </dgm:pt>
    <dgm:pt modelId="{3F52358A-70C0-4F02-9EB0-7A5218C4C0F8}" type="sibTrans" cxnId="{2D7B9AEA-9E7E-464F-984C-288CFBBB93A9}">
      <dgm:prSet/>
      <dgm:spPr>
        <a:solidFill>
          <a:srgbClr val="D0D8E8"/>
        </a:solidFill>
      </dgm:spPr>
      <dgm:t>
        <a:bodyPr/>
        <a:lstStyle/>
        <a:p>
          <a:endParaRPr lang="en-US">
            <a:solidFill>
              <a:schemeClr val="tx1"/>
            </a:solidFill>
          </a:endParaRPr>
        </a:p>
      </dgm:t>
    </dgm:pt>
    <dgm:pt modelId="{28B66785-4DE4-410A-AE20-CFEA2BEFD686}">
      <dgm:prSet/>
      <dgm:spPr>
        <a:solidFill>
          <a:srgbClr val="FFFF00"/>
        </a:solidFill>
        <a:ln>
          <a:solidFill>
            <a:srgbClr val="FFFF00"/>
          </a:solidFill>
        </a:ln>
      </dgm:spPr>
      <dgm:t>
        <a:bodyPr/>
        <a:lstStyle/>
        <a:p>
          <a:r>
            <a:rPr lang="en-US" dirty="0">
              <a:solidFill>
                <a:schemeClr val="tx1"/>
              </a:solidFill>
            </a:rPr>
            <a:t>March 18 – First Day of Data Collection Pause</a:t>
          </a:r>
        </a:p>
      </dgm:t>
    </dgm:pt>
    <dgm:pt modelId="{1E4DDA8D-C0B5-4E74-A5E3-AC85B5B48083}" type="parTrans" cxnId="{62F473CA-7D59-465B-B7E3-AD35F9AE99DE}">
      <dgm:prSet/>
      <dgm:spPr/>
      <dgm:t>
        <a:bodyPr/>
        <a:lstStyle/>
        <a:p>
          <a:endParaRPr lang="en-US">
            <a:solidFill>
              <a:schemeClr val="tx1"/>
            </a:solidFill>
          </a:endParaRPr>
        </a:p>
      </dgm:t>
    </dgm:pt>
    <dgm:pt modelId="{7B6DF1D5-AE47-42D7-A512-5DE7C9A5199D}" type="sibTrans" cxnId="{62F473CA-7D59-465B-B7E3-AD35F9AE99DE}">
      <dgm:prSet/>
      <dgm:spPr/>
      <dgm:t>
        <a:bodyPr/>
        <a:lstStyle/>
        <a:p>
          <a:endParaRPr lang="en-US">
            <a:solidFill>
              <a:schemeClr val="tx1"/>
            </a:solidFill>
          </a:endParaRPr>
        </a:p>
      </dgm:t>
    </dgm:pt>
    <dgm:pt modelId="{CA0DAE9B-C5D5-41D5-AE51-DDE1C3A56A17}">
      <dgm:prSet/>
      <dgm:spPr>
        <a:solidFill>
          <a:srgbClr val="FFFF00"/>
        </a:solidFill>
        <a:ln>
          <a:solidFill>
            <a:srgbClr val="FFFF00"/>
          </a:solidFill>
        </a:ln>
      </dgm:spPr>
      <dgm:t>
        <a:bodyPr/>
        <a:lstStyle/>
        <a:p>
          <a:r>
            <a:rPr lang="en-US" dirty="0">
              <a:solidFill>
                <a:schemeClr val="tx1"/>
              </a:solidFill>
            </a:rPr>
            <a:t>May 9 – Last Day of Data Collection Pause</a:t>
          </a:r>
        </a:p>
      </dgm:t>
    </dgm:pt>
    <dgm:pt modelId="{FCC04622-E99C-4E5D-B610-542AB17EC480}" type="parTrans" cxnId="{7C433BC1-3975-4FF2-A423-4591A7A2581E}">
      <dgm:prSet/>
      <dgm:spPr/>
      <dgm:t>
        <a:bodyPr/>
        <a:lstStyle/>
        <a:p>
          <a:endParaRPr lang="en-US">
            <a:solidFill>
              <a:schemeClr val="tx1"/>
            </a:solidFill>
          </a:endParaRPr>
        </a:p>
      </dgm:t>
    </dgm:pt>
    <dgm:pt modelId="{AA20DEC9-3473-4070-B4AA-DE1E6D6D5B5F}" type="sibTrans" cxnId="{7C433BC1-3975-4FF2-A423-4591A7A2581E}">
      <dgm:prSet/>
      <dgm:spPr/>
      <dgm:t>
        <a:bodyPr/>
        <a:lstStyle/>
        <a:p>
          <a:endParaRPr lang="en-US">
            <a:solidFill>
              <a:schemeClr val="tx1"/>
            </a:solidFill>
          </a:endParaRPr>
        </a:p>
      </dgm:t>
    </dgm:pt>
    <dgm:pt modelId="{9343E59B-C838-46C4-B7EA-B3749AB209CF}">
      <dgm:prSet/>
      <dgm:spPr>
        <a:solidFill>
          <a:srgbClr val="D0D8E8"/>
        </a:solidFill>
      </dgm:spPr>
      <dgm:t>
        <a:bodyPr/>
        <a:lstStyle/>
        <a:p>
          <a:r>
            <a:rPr lang="en-US" dirty="0">
              <a:solidFill>
                <a:schemeClr val="tx1"/>
              </a:solidFill>
            </a:rPr>
            <a:t>Jun</a:t>
          </a:r>
        </a:p>
      </dgm:t>
    </dgm:pt>
    <dgm:pt modelId="{D4CF8550-820E-4C2C-89F0-16DC4F7D3A02}" type="parTrans" cxnId="{540F9114-DBA4-4CCC-BCE5-3895D19DB7C7}">
      <dgm:prSet/>
      <dgm:spPr/>
      <dgm:t>
        <a:bodyPr/>
        <a:lstStyle/>
        <a:p>
          <a:endParaRPr lang="en-US">
            <a:solidFill>
              <a:schemeClr val="tx1"/>
            </a:solidFill>
          </a:endParaRPr>
        </a:p>
      </dgm:t>
    </dgm:pt>
    <dgm:pt modelId="{B1901347-3AFF-48D5-A4ED-BFB19830140F}" type="sibTrans" cxnId="{540F9114-DBA4-4CCC-BCE5-3895D19DB7C7}">
      <dgm:prSet/>
      <dgm:spPr>
        <a:solidFill>
          <a:srgbClr val="D0D8E8"/>
        </a:solidFill>
      </dgm:spPr>
      <dgm:t>
        <a:bodyPr/>
        <a:lstStyle/>
        <a:p>
          <a:endParaRPr lang="en-US">
            <a:solidFill>
              <a:schemeClr val="tx1"/>
            </a:solidFill>
          </a:endParaRPr>
        </a:p>
      </dgm:t>
    </dgm:pt>
    <dgm:pt modelId="{71A776FC-3B5B-42E2-9536-31A426D9145E}">
      <dgm:prSet/>
      <dgm:spPr>
        <a:solidFill>
          <a:srgbClr val="FFFF00"/>
        </a:solidFill>
        <a:ln>
          <a:solidFill>
            <a:srgbClr val="FFFF00"/>
          </a:solidFill>
        </a:ln>
      </dgm:spPr>
      <dgm:t>
        <a:bodyPr/>
        <a:lstStyle/>
        <a:p>
          <a:r>
            <a:rPr lang="en-US" dirty="0">
              <a:solidFill>
                <a:schemeClr val="tx1"/>
              </a:solidFill>
            </a:rPr>
            <a:t>Mar</a:t>
          </a:r>
        </a:p>
      </dgm:t>
    </dgm:pt>
    <dgm:pt modelId="{829F4995-9D79-487A-A8AE-AC76492C74E9}" type="parTrans" cxnId="{99AB70D6-4794-4088-BC98-BD8DFB7EE56A}">
      <dgm:prSet/>
      <dgm:spPr/>
      <dgm:t>
        <a:bodyPr/>
        <a:lstStyle/>
        <a:p>
          <a:endParaRPr lang="en-US">
            <a:solidFill>
              <a:schemeClr val="tx1"/>
            </a:solidFill>
          </a:endParaRPr>
        </a:p>
      </dgm:t>
    </dgm:pt>
    <dgm:pt modelId="{F3C7DD09-8E6D-4F3D-8190-62E8C9914403}" type="sibTrans" cxnId="{99AB70D6-4794-4088-BC98-BD8DFB7EE56A}">
      <dgm:prSet/>
      <dgm:spPr>
        <a:solidFill>
          <a:srgbClr val="D0D8E8"/>
        </a:solidFill>
      </dgm:spPr>
      <dgm:t>
        <a:bodyPr/>
        <a:lstStyle/>
        <a:p>
          <a:endParaRPr lang="en-US">
            <a:solidFill>
              <a:schemeClr val="tx1"/>
            </a:solidFill>
          </a:endParaRPr>
        </a:p>
      </dgm:t>
    </dgm:pt>
    <dgm:pt modelId="{02FA8544-3B4E-4D63-9DC9-8E79289D78E2}">
      <dgm:prSet/>
      <dgm:spPr>
        <a:solidFill>
          <a:schemeClr val="accent2"/>
        </a:solidFill>
        <a:ln>
          <a:solidFill>
            <a:schemeClr val="accent2"/>
          </a:solidFill>
        </a:ln>
      </dgm:spPr>
      <dgm:t>
        <a:bodyPr/>
        <a:lstStyle/>
        <a:p>
          <a:r>
            <a:rPr lang="en-US" dirty="0">
              <a:solidFill>
                <a:schemeClr val="tx1"/>
              </a:solidFill>
            </a:rPr>
            <a:t>Apr</a:t>
          </a:r>
        </a:p>
      </dgm:t>
    </dgm:pt>
    <dgm:pt modelId="{28F65A95-31D2-4FEC-BCBF-FCEE6C57266C}" type="parTrans" cxnId="{5A5B428C-772C-4CA5-8CB6-8E2EF57ED74F}">
      <dgm:prSet/>
      <dgm:spPr/>
      <dgm:t>
        <a:bodyPr/>
        <a:lstStyle/>
        <a:p>
          <a:endParaRPr lang="en-US">
            <a:solidFill>
              <a:schemeClr val="tx1"/>
            </a:solidFill>
          </a:endParaRPr>
        </a:p>
      </dgm:t>
    </dgm:pt>
    <dgm:pt modelId="{72176FBD-8C91-44BB-857E-958AE51367A6}" type="sibTrans" cxnId="{5A5B428C-772C-4CA5-8CB6-8E2EF57ED74F}">
      <dgm:prSet/>
      <dgm:spPr>
        <a:solidFill>
          <a:srgbClr val="D0D8E8"/>
        </a:solidFill>
      </dgm:spPr>
      <dgm:t>
        <a:bodyPr/>
        <a:lstStyle/>
        <a:p>
          <a:endParaRPr lang="en-US">
            <a:solidFill>
              <a:schemeClr val="tx1"/>
            </a:solidFill>
          </a:endParaRPr>
        </a:p>
      </dgm:t>
    </dgm:pt>
    <dgm:pt modelId="{BE4B61F4-E045-4652-9EF4-197A1E9242C8}">
      <dgm:prSet/>
      <dgm:spPr>
        <a:solidFill>
          <a:srgbClr val="FFFF00"/>
        </a:solidFill>
        <a:ln>
          <a:solidFill>
            <a:srgbClr val="FFFF00"/>
          </a:solidFill>
        </a:ln>
      </dgm:spPr>
      <dgm:t>
        <a:bodyPr/>
        <a:lstStyle/>
        <a:p>
          <a:r>
            <a:rPr lang="en-US" dirty="0">
              <a:solidFill>
                <a:schemeClr val="tx1"/>
              </a:solidFill>
            </a:rPr>
            <a:t>May</a:t>
          </a:r>
        </a:p>
      </dgm:t>
    </dgm:pt>
    <dgm:pt modelId="{41B5CAEC-2A57-42CD-8E30-9E08E80C119E}" type="parTrans" cxnId="{72977BD9-F450-4548-A138-74D03CEB88F7}">
      <dgm:prSet/>
      <dgm:spPr/>
      <dgm:t>
        <a:bodyPr/>
        <a:lstStyle/>
        <a:p>
          <a:endParaRPr lang="en-US">
            <a:solidFill>
              <a:schemeClr val="tx1"/>
            </a:solidFill>
          </a:endParaRPr>
        </a:p>
      </dgm:t>
    </dgm:pt>
    <dgm:pt modelId="{33BC9363-1268-40C2-8706-B1CF64BF11DF}" type="sibTrans" cxnId="{72977BD9-F450-4548-A138-74D03CEB88F7}">
      <dgm:prSet/>
      <dgm:spPr>
        <a:solidFill>
          <a:srgbClr val="D0D8E8"/>
        </a:solidFill>
      </dgm:spPr>
      <dgm:t>
        <a:bodyPr/>
        <a:lstStyle/>
        <a:p>
          <a:endParaRPr lang="en-US">
            <a:solidFill>
              <a:schemeClr val="tx1"/>
            </a:solidFill>
          </a:endParaRPr>
        </a:p>
      </dgm:t>
    </dgm:pt>
    <dgm:pt modelId="{40D50A3C-63C4-4798-8DC3-244E75C7196E}">
      <dgm:prSet/>
      <dgm:spPr>
        <a:solidFill>
          <a:srgbClr val="D0D8E8"/>
        </a:solidFill>
      </dgm:spPr>
      <dgm:t>
        <a:bodyPr/>
        <a:lstStyle/>
        <a:p>
          <a:r>
            <a:rPr lang="en-US" dirty="0">
              <a:solidFill>
                <a:schemeClr val="tx1"/>
              </a:solidFill>
            </a:rPr>
            <a:t>Jul</a:t>
          </a:r>
        </a:p>
      </dgm:t>
    </dgm:pt>
    <dgm:pt modelId="{F5C41200-A96B-4AAC-BD4E-60803648D4AD}" type="parTrans" cxnId="{6C527EF5-612B-4281-AF68-BCF075DEC31B}">
      <dgm:prSet/>
      <dgm:spPr/>
      <dgm:t>
        <a:bodyPr/>
        <a:lstStyle/>
        <a:p>
          <a:endParaRPr lang="en-US">
            <a:solidFill>
              <a:schemeClr val="tx1"/>
            </a:solidFill>
          </a:endParaRPr>
        </a:p>
      </dgm:t>
    </dgm:pt>
    <dgm:pt modelId="{86FE598B-0593-4E40-A160-7792736706AC}" type="sibTrans" cxnId="{6C527EF5-612B-4281-AF68-BCF075DEC31B}">
      <dgm:prSet/>
      <dgm:spPr>
        <a:solidFill>
          <a:srgbClr val="D0D8E8"/>
        </a:solidFill>
      </dgm:spPr>
      <dgm:t>
        <a:bodyPr/>
        <a:lstStyle/>
        <a:p>
          <a:endParaRPr lang="en-US">
            <a:solidFill>
              <a:schemeClr val="tx1"/>
            </a:solidFill>
          </a:endParaRPr>
        </a:p>
      </dgm:t>
    </dgm:pt>
    <dgm:pt modelId="{65069AB0-AE7D-477E-8E15-02D30A012D16}">
      <dgm:prSet/>
      <dgm:spPr>
        <a:solidFill>
          <a:srgbClr val="D0D8E8"/>
        </a:solidFill>
      </dgm:spPr>
      <dgm:t>
        <a:bodyPr/>
        <a:lstStyle/>
        <a:p>
          <a:r>
            <a:rPr lang="en-US" dirty="0">
              <a:solidFill>
                <a:schemeClr val="tx1"/>
              </a:solidFill>
            </a:rPr>
            <a:t>Aug</a:t>
          </a:r>
        </a:p>
      </dgm:t>
    </dgm:pt>
    <dgm:pt modelId="{662AB594-7A1D-4E09-89D5-25D7C7CA9449}" type="parTrans" cxnId="{DEDC99C7-A38B-4E66-B9D3-196D9ADDFB71}">
      <dgm:prSet/>
      <dgm:spPr/>
      <dgm:t>
        <a:bodyPr/>
        <a:lstStyle/>
        <a:p>
          <a:endParaRPr lang="en-US">
            <a:solidFill>
              <a:schemeClr val="tx1"/>
            </a:solidFill>
          </a:endParaRPr>
        </a:p>
      </dgm:t>
    </dgm:pt>
    <dgm:pt modelId="{37627640-F92B-4B3A-A8F0-E76731DA5438}" type="sibTrans" cxnId="{DEDC99C7-A38B-4E66-B9D3-196D9ADDFB71}">
      <dgm:prSet/>
      <dgm:spPr>
        <a:solidFill>
          <a:srgbClr val="D0D8E8"/>
        </a:solidFill>
      </dgm:spPr>
      <dgm:t>
        <a:bodyPr/>
        <a:lstStyle/>
        <a:p>
          <a:endParaRPr lang="en-US">
            <a:solidFill>
              <a:schemeClr val="tx1"/>
            </a:solidFill>
          </a:endParaRPr>
        </a:p>
      </dgm:t>
    </dgm:pt>
    <dgm:pt modelId="{256AAF34-A448-4153-BFD5-497DD8BDA0EC}">
      <dgm:prSet/>
      <dgm:spPr>
        <a:solidFill>
          <a:srgbClr val="D0D8E8"/>
        </a:solidFill>
      </dgm:spPr>
      <dgm:t>
        <a:bodyPr/>
        <a:lstStyle/>
        <a:p>
          <a:r>
            <a:rPr lang="en-US" dirty="0">
              <a:solidFill>
                <a:schemeClr val="tx1"/>
              </a:solidFill>
            </a:rPr>
            <a:t>Sep</a:t>
          </a:r>
        </a:p>
      </dgm:t>
    </dgm:pt>
    <dgm:pt modelId="{D0CC46E6-DC85-41E1-99D9-2455FA78D8F9}" type="parTrans" cxnId="{B609163B-DE71-425C-A3EB-E0459586CFFD}">
      <dgm:prSet/>
      <dgm:spPr/>
      <dgm:t>
        <a:bodyPr/>
        <a:lstStyle/>
        <a:p>
          <a:endParaRPr lang="en-US">
            <a:solidFill>
              <a:schemeClr val="tx1"/>
            </a:solidFill>
          </a:endParaRPr>
        </a:p>
      </dgm:t>
    </dgm:pt>
    <dgm:pt modelId="{806CCB3A-1EB1-45E5-88BF-FA4B02ED7884}" type="sibTrans" cxnId="{B609163B-DE71-425C-A3EB-E0459586CFFD}">
      <dgm:prSet/>
      <dgm:spPr>
        <a:solidFill>
          <a:srgbClr val="D0D8E8"/>
        </a:solidFill>
      </dgm:spPr>
      <dgm:t>
        <a:bodyPr/>
        <a:lstStyle/>
        <a:p>
          <a:endParaRPr lang="en-US">
            <a:solidFill>
              <a:schemeClr val="tx1"/>
            </a:solidFill>
          </a:endParaRPr>
        </a:p>
      </dgm:t>
    </dgm:pt>
    <dgm:pt modelId="{B9398FFF-7115-40F2-9981-235C89686EBA}">
      <dgm:prSet/>
      <dgm:spPr>
        <a:solidFill>
          <a:srgbClr val="D0D8E8"/>
        </a:solidFill>
      </dgm:spPr>
      <dgm:t>
        <a:bodyPr/>
        <a:lstStyle/>
        <a:p>
          <a:r>
            <a:rPr lang="en-US" dirty="0">
              <a:solidFill>
                <a:schemeClr val="tx1"/>
              </a:solidFill>
            </a:rPr>
            <a:t>Oct</a:t>
          </a:r>
        </a:p>
      </dgm:t>
    </dgm:pt>
    <dgm:pt modelId="{A37A4ADD-1FC1-4227-AFED-652AD0A6FC1A}" type="parTrans" cxnId="{B57C35C7-83CD-4D88-BF59-478A1D3E4614}">
      <dgm:prSet/>
      <dgm:spPr/>
      <dgm:t>
        <a:bodyPr/>
        <a:lstStyle/>
        <a:p>
          <a:endParaRPr lang="en-US">
            <a:solidFill>
              <a:schemeClr val="tx1"/>
            </a:solidFill>
          </a:endParaRPr>
        </a:p>
      </dgm:t>
    </dgm:pt>
    <dgm:pt modelId="{91D60685-2022-40C9-BAD0-F6E3E2DA6895}" type="sibTrans" cxnId="{B57C35C7-83CD-4D88-BF59-478A1D3E4614}">
      <dgm:prSet/>
      <dgm:spPr>
        <a:solidFill>
          <a:srgbClr val="D0D8E8"/>
        </a:solidFill>
      </dgm:spPr>
      <dgm:t>
        <a:bodyPr/>
        <a:lstStyle/>
        <a:p>
          <a:endParaRPr lang="en-US">
            <a:solidFill>
              <a:schemeClr val="tx1"/>
            </a:solidFill>
          </a:endParaRPr>
        </a:p>
      </dgm:t>
    </dgm:pt>
    <dgm:pt modelId="{193404F6-2A39-4A10-A4BC-87C8CEF8EADB}">
      <dgm:prSet/>
      <dgm:spPr>
        <a:solidFill>
          <a:srgbClr val="D0D8E8"/>
        </a:solidFill>
      </dgm:spPr>
      <dgm:t>
        <a:bodyPr/>
        <a:lstStyle/>
        <a:p>
          <a:r>
            <a:rPr lang="en-US" dirty="0">
              <a:solidFill>
                <a:schemeClr val="tx1"/>
              </a:solidFill>
            </a:rPr>
            <a:t>Nov</a:t>
          </a:r>
        </a:p>
      </dgm:t>
    </dgm:pt>
    <dgm:pt modelId="{33CB4E4D-8DB5-48FC-85EE-B09823DBFED1}" type="parTrans" cxnId="{EFE5A606-0C77-41B4-B3A6-D513D0B3F9CC}">
      <dgm:prSet/>
      <dgm:spPr/>
      <dgm:t>
        <a:bodyPr/>
        <a:lstStyle/>
        <a:p>
          <a:endParaRPr lang="en-US">
            <a:solidFill>
              <a:schemeClr val="tx1"/>
            </a:solidFill>
          </a:endParaRPr>
        </a:p>
      </dgm:t>
    </dgm:pt>
    <dgm:pt modelId="{C30BB3B3-51A1-4D0C-8F2D-D2E4E55E9318}" type="sibTrans" cxnId="{EFE5A606-0C77-41B4-B3A6-D513D0B3F9CC}">
      <dgm:prSet/>
      <dgm:spPr>
        <a:solidFill>
          <a:srgbClr val="D0D8E8"/>
        </a:solidFill>
      </dgm:spPr>
      <dgm:t>
        <a:bodyPr/>
        <a:lstStyle/>
        <a:p>
          <a:endParaRPr lang="en-US">
            <a:solidFill>
              <a:schemeClr val="tx1"/>
            </a:solidFill>
          </a:endParaRPr>
        </a:p>
      </dgm:t>
    </dgm:pt>
    <dgm:pt modelId="{098CFB1F-FD32-480F-95AD-2EEBF9DFEB2D}">
      <dgm:prSet/>
      <dgm:spPr>
        <a:solidFill>
          <a:srgbClr val="D0D8E8"/>
        </a:solidFill>
      </dgm:spPr>
      <dgm:t>
        <a:bodyPr/>
        <a:lstStyle/>
        <a:p>
          <a:r>
            <a:rPr lang="en-US" dirty="0">
              <a:solidFill>
                <a:schemeClr val="tx1"/>
              </a:solidFill>
            </a:rPr>
            <a:t>Dec</a:t>
          </a:r>
        </a:p>
      </dgm:t>
    </dgm:pt>
    <dgm:pt modelId="{E5AF9659-9F7E-466E-9978-3B22FD2D976D}" type="parTrans" cxnId="{E5F3E679-D643-4776-9E24-40C07FBBE330}">
      <dgm:prSet/>
      <dgm:spPr/>
      <dgm:t>
        <a:bodyPr/>
        <a:lstStyle/>
        <a:p>
          <a:endParaRPr lang="en-US">
            <a:solidFill>
              <a:schemeClr val="tx1"/>
            </a:solidFill>
          </a:endParaRPr>
        </a:p>
      </dgm:t>
    </dgm:pt>
    <dgm:pt modelId="{20917942-BE97-4596-97DB-71DE45159FCD}" type="sibTrans" cxnId="{E5F3E679-D643-4776-9E24-40C07FBBE330}">
      <dgm:prSet/>
      <dgm:spPr/>
      <dgm:t>
        <a:bodyPr/>
        <a:lstStyle/>
        <a:p>
          <a:endParaRPr lang="en-US">
            <a:solidFill>
              <a:schemeClr val="tx1"/>
            </a:solidFill>
          </a:endParaRPr>
        </a:p>
      </dgm:t>
    </dgm:pt>
    <dgm:pt modelId="{92970E72-81D3-454B-AD65-7F49A1CD878B}">
      <dgm:prSet/>
      <dgm:spPr>
        <a:solidFill>
          <a:schemeClr val="accent2"/>
        </a:solidFill>
        <a:ln>
          <a:solidFill>
            <a:schemeClr val="accent2"/>
          </a:solidFill>
        </a:ln>
      </dgm:spPr>
      <dgm:t>
        <a:bodyPr/>
        <a:lstStyle/>
        <a:p>
          <a:r>
            <a:rPr lang="en-US" dirty="0">
              <a:solidFill>
                <a:schemeClr val="tx1"/>
              </a:solidFill>
            </a:rPr>
            <a:t>No Data Collection due to Pause</a:t>
          </a:r>
        </a:p>
      </dgm:t>
    </dgm:pt>
    <dgm:pt modelId="{B5D58C93-683A-4630-822E-AFAAE6D61C5B}" type="parTrans" cxnId="{6868EA35-9F71-42DF-ABC8-5343C03B8329}">
      <dgm:prSet/>
      <dgm:spPr/>
      <dgm:t>
        <a:bodyPr/>
        <a:lstStyle/>
        <a:p>
          <a:endParaRPr lang="en-US"/>
        </a:p>
      </dgm:t>
    </dgm:pt>
    <dgm:pt modelId="{820F48FD-FAA1-426D-B88D-E22032108BB1}" type="sibTrans" cxnId="{6868EA35-9F71-42DF-ABC8-5343C03B8329}">
      <dgm:prSet/>
      <dgm:spPr/>
      <dgm:t>
        <a:bodyPr/>
        <a:lstStyle/>
        <a:p>
          <a:endParaRPr lang="en-US"/>
        </a:p>
      </dgm:t>
    </dgm:pt>
    <dgm:pt modelId="{C912B8F1-C2AE-4EF1-8231-422E83C6D81D}" type="pres">
      <dgm:prSet presAssocID="{FFE4A852-1F9A-4D0E-9F30-7B95C9167B50}" presName="diagram" presStyleCnt="0">
        <dgm:presLayoutVars>
          <dgm:dir/>
          <dgm:resizeHandles val="exact"/>
        </dgm:presLayoutVars>
      </dgm:prSet>
      <dgm:spPr/>
    </dgm:pt>
    <dgm:pt modelId="{EC0F70B1-505D-4F51-A95C-98468514CEC9}" type="pres">
      <dgm:prSet presAssocID="{BCFBE5E7-3554-427E-9CEF-18887B0B5564}" presName="node" presStyleLbl="node1" presStyleIdx="0" presStyleCnt="12">
        <dgm:presLayoutVars>
          <dgm:bulletEnabled val="1"/>
        </dgm:presLayoutVars>
      </dgm:prSet>
      <dgm:spPr/>
    </dgm:pt>
    <dgm:pt modelId="{3AA6CABC-A8AD-48B3-8C15-AD98E3B781EE}" type="pres">
      <dgm:prSet presAssocID="{6E498C62-C3E6-4C64-9BA2-763D9B563F1A}" presName="sibTrans" presStyleCnt="0"/>
      <dgm:spPr/>
    </dgm:pt>
    <dgm:pt modelId="{1B8FBD4C-56AF-4A9C-AC93-B6EA8D99B6D8}" type="pres">
      <dgm:prSet presAssocID="{A6DA6D0A-5307-4A68-BC15-D04341055DFD}" presName="node" presStyleLbl="node1" presStyleIdx="1" presStyleCnt="12">
        <dgm:presLayoutVars>
          <dgm:bulletEnabled val="1"/>
        </dgm:presLayoutVars>
      </dgm:prSet>
      <dgm:spPr/>
    </dgm:pt>
    <dgm:pt modelId="{C9FDB232-AFD3-46E8-A8DA-E6AE81270289}" type="pres">
      <dgm:prSet presAssocID="{3F52358A-70C0-4F02-9EB0-7A5218C4C0F8}" presName="sibTrans" presStyleCnt="0"/>
      <dgm:spPr/>
    </dgm:pt>
    <dgm:pt modelId="{03FAFD5C-09C9-49DE-9E58-35FDB6ACA16A}" type="pres">
      <dgm:prSet presAssocID="{71A776FC-3B5B-42E2-9536-31A426D9145E}" presName="node" presStyleLbl="node1" presStyleIdx="2" presStyleCnt="12">
        <dgm:presLayoutVars>
          <dgm:bulletEnabled val="1"/>
        </dgm:presLayoutVars>
      </dgm:prSet>
      <dgm:spPr/>
    </dgm:pt>
    <dgm:pt modelId="{F3CE6708-0904-47D8-8038-629F0D4F3A6E}" type="pres">
      <dgm:prSet presAssocID="{F3C7DD09-8E6D-4F3D-8190-62E8C9914403}" presName="sibTrans" presStyleCnt="0"/>
      <dgm:spPr/>
    </dgm:pt>
    <dgm:pt modelId="{14CC219B-9ABB-4367-8D82-BEC663E77AD9}" type="pres">
      <dgm:prSet presAssocID="{02FA8544-3B4E-4D63-9DC9-8E79289D78E2}" presName="node" presStyleLbl="node1" presStyleIdx="3" presStyleCnt="12">
        <dgm:presLayoutVars>
          <dgm:bulletEnabled val="1"/>
        </dgm:presLayoutVars>
      </dgm:prSet>
      <dgm:spPr/>
    </dgm:pt>
    <dgm:pt modelId="{69C687EE-67F8-4C82-ADEF-4D632FF0A012}" type="pres">
      <dgm:prSet presAssocID="{72176FBD-8C91-44BB-857E-958AE51367A6}" presName="sibTrans" presStyleCnt="0"/>
      <dgm:spPr/>
    </dgm:pt>
    <dgm:pt modelId="{70854CEF-5195-41F8-A943-0237CC8CB4E0}" type="pres">
      <dgm:prSet presAssocID="{BE4B61F4-E045-4652-9EF4-197A1E9242C8}" presName="node" presStyleLbl="node1" presStyleIdx="4" presStyleCnt="12">
        <dgm:presLayoutVars>
          <dgm:bulletEnabled val="1"/>
        </dgm:presLayoutVars>
      </dgm:prSet>
      <dgm:spPr/>
    </dgm:pt>
    <dgm:pt modelId="{FCD82053-B7F4-4F6E-9322-F86E36AE8A47}" type="pres">
      <dgm:prSet presAssocID="{33BC9363-1268-40C2-8706-B1CF64BF11DF}" presName="sibTrans" presStyleCnt="0"/>
      <dgm:spPr/>
    </dgm:pt>
    <dgm:pt modelId="{063C6F84-055F-4898-9060-1F2ACA48CD2C}" type="pres">
      <dgm:prSet presAssocID="{9343E59B-C838-46C4-B7EA-B3749AB209CF}" presName="node" presStyleLbl="node1" presStyleIdx="5" presStyleCnt="12">
        <dgm:presLayoutVars>
          <dgm:bulletEnabled val="1"/>
        </dgm:presLayoutVars>
      </dgm:prSet>
      <dgm:spPr/>
    </dgm:pt>
    <dgm:pt modelId="{67DF48C1-2601-49D8-9F96-F59BC5D03EDA}" type="pres">
      <dgm:prSet presAssocID="{B1901347-3AFF-48D5-A4ED-BFB19830140F}" presName="sibTrans" presStyleCnt="0"/>
      <dgm:spPr/>
    </dgm:pt>
    <dgm:pt modelId="{B9DFE1A9-DAD6-41F7-86AD-B7EBF62A0D43}" type="pres">
      <dgm:prSet presAssocID="{40D50A3C-63C4-4798-8DC3-244E75C7196E}" presName="node" presStyleLbl="node1" presStyleIdx="6" presStyleCnt="12" custLinFactNeighborY="1107">
        <dgm:presLayoutVars>
          <dgm:bulletEnabled val="1"/>
        </dgm:presLayoutVars>
      </dgm:prSet>
      <dgm:spPr/>
    </dgm:pt>
    <dgm:pt modelId="{C517B0CF-3F3A-4CF2-B080-2D7C36C502F5}" type="pres">
      <dgm:prSet presAssocID="{86FE598B-0593-4E40-A160-7792736706AC}" presName="sibTrans" presStyleCnt="0"/>
      <dgm:spPr/>
    </dgm:pt>
    <dgm:pt modelId="{2E96E36A-1AC1-426E-9D57-FA5D916F01E9}" type="pres">
      <dgm:prSet presAssocID="{65069AB0-AE7D-477E-8E15-02D30A012D16}" presName="node" presStyleLbl="node1" presStyleIdx="7" presStyleCnt="12">
        <dgm:presLayoutVars>
          <dgm:bulletEnabled val="1"/>
        </dgm:presLayoutVars>
      </dgm:prSet>
      <dgm:spPr/>
    </dgm:pt>
    <dgm:pt modelId="{672BB21D-CD3B-4775-AAD1-AC34E2E002F5}" type="pres">
      <dgm:prSet presAssocID="{37627640-F92B-4B3A-A8F0-E76731DA5438}" presName="sibTrans" presStyleCnt="0"/>
      <dgm:spPr/>
    </dgm:pt>
    <dgm:pt modelId="{79081663-DD6E-4B77-A1BE-3D9033B31C18}" type="pres">
      <dgm:prSet presAssocID="{256AAF34-A448-4153-BFD5-497DD8BDA0EC}" presName="node" presStyleLbl="node1" presStyleIdx="8" presStyleCnt="12">
        <dgm:presLayoutVars>
          <dgm:bulletEnabled val="1"/>
        </dgm:presLayoutVars>
      </dgm:prSet>
      <dgm:spPr/>
    </dgm:pt>
    <dgm:pt modelId="{D8D0EAEB-50C4-407D-9994-ADE5BCA36DC3}" type="pres">
      <dgm:prSet presAssocID="{806CCB3A-1EB1-45E5-88BF-FA4B02ED7884}" presName="sibTrans" presStyleCnt="0"/>
      <dgm:spPr/>
    </dgm:pt>
    <dgm:pt modelId="{FE64D33A-2F7E-42D8-AE47-A2F08934B27D}" type="pres">
      <dgm:prSet presAssocID="{B9398FFF-7115-40F2-9981-235C89686EBA}" presName="node" presStyleLbl="node1" presStyleIdx="9" presStyleCnt="12">
        <dgm:presLayoutVars>
          <dgm:bulletEnabled val="1"/>
        </dgm:presLayoutVars>
      </dgm:prSet>
      <dgm:spPr/>
    </dgm:pt>
    <dgm:pt modelId="{6268B733-09B8-43C1-BDEC-95D0ACFFCD76}" type="pres">
      <dgm:prSet presAssocID="{91D60685-2022-40C9-BAD0-F6E3E2DA6895}" presName="sibTrans" presStyleCnt="0"/>
      <dgm:spPr/>
    </dgm:pt>
    <dgm:pt modelId="{DE0EF411-C7FA-4A18-A0BE-EAC294EDB052}" type="pres">
      <dgm:prSet presAssocID="{193404F6-2A39-4A10-A4BC-87C8CEF8EADB}" presName="node" presStyleLbl="node1" presStyleIdx="10" presStyleCnt="12">
        <dgm:presLayoutVars>
          <dgm:bulletEnabled val="1"/>
        </dgm:presLayoutVars>
      </dgm:prSet>
      <dgm:spPr/>
    </dgm:pt>
    <dgm:pt modelId="{9F02E6EA-D628-4C43-9B48-90462A3B0C27}" type="pres">
      <dgm:prSet presAssocID="{C30BB3B3-51A1-4D0C-8F2D-D2E4E55E9318}" presName="sibTrans" presStyleCnt="0"/>
      <dgm:spPr/>
    </dgm:pt>
    <dgm:pt modelId="{AD90CDE9-17CB-4C56-B872-FB5B5D00C0C3}" type="pres">
      <dgm:prSet presAssocID="{098CFB1F-FD32-480F-95AD-2EEBF9DFEB2D}" presName="node" presStyleLbl="node1" presStyleIdx="11" presStyleCnt="12">
        <dgm:presLayoutVars>
          <dgm:bulletEnabled val="1"/>
        </dgm:presLayoutVars>
      </dgm:prSet>
      <dgm:spPr/>
    </dgm:pt>
  </dgm:ptLst>
  <dgm:cxnLst>
    <dgm:cxn modelId="{EFE5A606-0C77-41B4-B3A6-D513D0B3F9CC}" srcId="{FFE4A852-1F9A-4D0E-9F30-7B95C9167B50}" destId="{193404F6-2A39-4A10-A4BC-87C8CEF8EADB}" srcOrd="10" destOrd="0" parTransId="{33CB4E4D-8DB5-48FC-85EE-B09823DBFED1}" sibTransId="{C30BB3B3-51A1-4D0C-8F2D-D2E4E55E9318}"/>
    <dgm:cxn modelId="{2515E50C-085F-4B6F-AE75-96EFE700749C}" type="presOf" srcId="{256AAF34-A448-4153-BFD5-497DD8BDA0EC}" destId="{79081663-DD6E-4B77-A1BE-3D9033B31C18}" srcOrd="0" destOrd="0" presId="urn:microsoft.com/office/officeart/2005/8/layout/default"/>
    <dgm:cxn modelId="{6337E910-315C-4747-B2F2-15949099B25A}" type="presOf" srcId="{02FA8544-3B4E-4D63-9DC9-8E79289D78E2}" destId="{14CC219B-9ABB-4367-8D82-BEC663E77AD9}" srcOrd="0" destOrd="0" presId="urn:microsoft.com/office/officeart/2005/8/layout/default"/>
    <dgm:cxn modelId="{540F9114-DBA4-4CCC-BCE5-3895D19DB7C7}" srcId="{FFE4A852-1F9A-4D0E-9F30-7B95C9167B50}" destId="{9343E59B-C838-46C4-B7EA-B3749AB209CF}" srcOrd="5" destOrd="0" parTransId="{D4CF8550-820E-4C2C-89F0-16DC4F7D3A02}" sibTransId="{B1901347-3AFF-48D5-A4ED-BFB19830140F}"/>
    <dgm:cxn modelId="{67DE9118-4303-43C9-B7EF-B9F38813DF07}" type="presOf" srcId="{098CFB1F-FD32-480F-95AD-2EEBF9DFEB2D}" destId="{AD90CDE9-17CB-4C56-B872-FB5B5D00C0C3}" srcOrd="0" destOrd="0" presId="urn:microsoft.com/office/officeart/2005/8/layout/default"/>
    <dgm:cxn modelId="{9E56B31B-FB5E-4614-8EBB-05668057B533}" type="presOf" srcId="{92970E72-81D3-454B-AD65-7F49A1CD878B}" destId="{14CC219B-9ABB-4367-8D82-BEC663E77AD9}" srcOrd="0" destOrd="1" presId="urn:microsoft.com/office/officeart/2005/8/layout/default"/>
    <dgm:cxn modelId="{D4496026-FB00-4F52-AA26-97F90CEA37BA}" type="presOf" srcId="{28B66785-4DE4-410A-AE20-CFEA2BEFD686}" destId="{03FAFD5C-09C9-49DE-9E58-35FDB6ACA16A}" srcOrd="0" destOrd="1" presId="urn:microsoft.com/office/officeart/2005/8/layout/default"/>
    <dgm:cxn modelId="{FD7DD330-C03C-4FF9-B40B-1B1EBE0ADDA0}" type="presOf" srcId="{65069AB0-AE7D-477E-8E15-02D30A012D16}" destId="{2E96E36A-1AC1-426E-9D57-FA5D916F01E9}" srcOrd="0" destOrd="0" presId="urn:microsoft.com/office/officeart/2005/8/layout/default"/>
    <dgm:cxn modelId="{6868EA35-9F71-42DF-ABC8-5343C03B8329}" srcId="{02FA8544-3B4E-4D63-9DC9-8E79289D78E2}" destId="{92970E72-81D3-454B-AD65-7F49A1CD878B}" srcOrd="0" destOrd="0" parTransId="{B5D58C93-683A-4630-822E-AFAAE6D61C5B}" sibTransId="{820F48FD-FAA1-426D-B88D-E22032108BB1}"/>
    <dgm:cxn modelId="{BCBE6536-C995-410B-8E8C-83785B3F577B}" type="presOf" srcId="{9343E59B-C838-46C4-B7EA-B3749AB209CF}" destId="{063C6F84-055F-4898-9060-1F2ACA48CD2C}" srcOrd="0" destOrd="0" presId="urn:microsoft.com/office/officeart/2005/8/layout/default"/>
    <dgm:cxn modelId="{B609163B-DE71-425C-A3EB-E0459586CFFD}" srcId="{FFE4A852-1F9A-4D0E-9F30-7B95C9167B50}" destId="{256AAF34-A448-4153-BFD5-497DD8BDA0EC}" srcOrd="8" destOrd="0" parTransId="{D0CC46E6-DC85-41E1-99D9-2455FA78D8F9}" sibTransId="{806CCB3A-1EB1-45E5-88BF-FA4B02ED7884}"/>
    <dgm:cxn modelId="{88F67C63-F16C-4CB5-BF7D-661CB8F99375}" srcId="{FFE4A852-1F9A-4D0E-9F30-7B95C9167B50}" destId="{BCFBE5E7-3554-427E-9CEF-18887B0B5564}" srcOrd="0" destOrd="0" parTransId="{25BD6224-0DD2-435A-94CD-34E650334899}" sibTransId="{6E498C62-C3E6-4C64-9BA2-763D9B563F1A}"/>
    <dgm:cxn modelId="{E5F3E679-D643-4776-9E24-40C07FBBE330}" srcId="{FFE4A852-1F9A-4D0E-9F30-7B95C9167B50}" destId="{098CFB1F-FD32-480F-95AD-2EEBF9DFEB2D}" srcOrd="11" destOrd="0" parTransId="{E5AF9659-9F7E-466E-9978-3B22FD2D976D}" sibTransId="{20917942-BE97-4596-97DB-71DE45159FCD}"/>
    <dgm:cxn modelId="{0CA22780-B201-4B11-9269-C15CC816DC9F}" type="presOf" srcId="{BCFBE5E7-3554-427E-9CEF-18887B0B5564}" destId="{EC0F70B1-505D-4F51-A95C-98468514CEC9}" srcOrd="0" destOrd="0" presId="urn:microsoft.com/office/officeart/2005/8/layout/default"/>
    <dgm:cxn modelId="{21ED2083-3D7E-40D3-AD5F-EE3006B6563F}" type="presOf" srcId="{71A776FC-3B5B-42E2-9536-31A426D9145E}" destId="{03FAFD5C-09C9-49DE-9E58-35FDB6ACA16A}" srcOrd="0" destOrd="0" presId="urn:microsoft.com/office/officeart/2005/8/layout/default"/>
    <dgm:cxn modelId="{5A5B428C-772C-4CA5-8CB6-8E2EF57ED74F}" srcId="{FFE4A852-1F9A-4D0E-9F30-7B95C9167B50}" destId="{02FA8544-3B4E-4D63-9DC9-8E79289D78E2}" srcOrd="3" destOrd="0" parTransId="{28F65A95-31D2-4FEC-BCBF-FCEE6C57266C}" sibTransId="{72176FBD-8C91-44BB-857E-958AE51367A6}"/>
    <dgm:cxn modelId="{8A826697-6733-4E5B-BAE5-ED865CD82A12}" type="presOf" srcId="{40D50A3C-63C4-4798-8DC3-244E75C7196E}" destId="{B9DFE1A9-DAD6-41F7-86AD-B7EBF62A0D43}" srcOrd="0" destOrd="0" presId="urn:microsoft.com/office/officeart/2005/8/layout/default"/>
    <dgm:cxn modelId="{810F5C9E-5383-4710-890B-E8E64A4818CF}" type="presOf" srcId="{B9398FFF-7115-40F2-9981-235C89686EBA}" destId="{FE64D33A-2F7E-42D8-AE47-A2F08934B27D}" srcOrd="0" destOrd="0" presId="urn:microsoft.com/office/officeart/2005/8/layout/default"/>
    <dgm:cxn modelId="{F88F309F-6B54-4567-A106-A433CB2892B4}" type="presOf" srcId="{193404F6-2A39-4A10-A4BC-87C8CEF8EADB}" destId="{DE0EF411-C7FA-4A18-A0BE-EAC294EDB052}" srcOrd="0" destOrd="0" presId="urn:microsoft.com/office/officeart/2005/8/layout/default"/>
    <dgm:cxn modelId="{8CA112A3-A6B7-4DD8-AE13-D6FEC72457BE}" type="presOf" srcId="{CA0DAE9B-C5D5-41D5-AE51-DDE1C3A56A17}" destId="{70854CEF-5195-41F8-A943-0237CC8CB4E0}" srcOrd="0" destOrd="1" presId="urn:microsoft.com/office/officeart/2005/8/layout/default"/>
    <dgm:cxn modelId="{E77820A5-4D4B-4C01-A311-E0C2ACF77869}" type="presOf" srcId="{BE4B61F4-E045-4652-9EF4-197A1E9242C8}" destId="{70854CEF-5195-41F8-A943-0237CC8CB4E0}" srcOrd="0" destOrd="0" presId="urn:microsoft.com/office/officeart/2005/8/layout/default"/>
    <dgm:cxn modelId="{7C433BC1-3975-4FF2-A423-4591A7A2581E}" srcId="{BE4B61F4-E045-4652-9EF4-197A1E9242C8}" destId="{CA0DAE9B-C5D5-41D5-AE51-DDE1C3A56A17}" srcOrd="0" destOrd="0" parTransId="{FCC04622-E99C-4E5D-B610-542AB17EC480}" sibTransId="{AA20DEC9-3473-4070-B4AA-DE1E6D6D5B5F}"/>
    <dgm:cxn modelId="{B57C35C7-83CD-4D88-BF59-478A1D3E4614}" srcId="{FFE4A852-1F9A-4D0E-9F30-7B95C9167B50}" destId="{B9398FFF-7115-40F2-9981-235C89686EBA}" srcOrd="9" destOrd="0" parTransId="{A37A4ADD-1FC1-4227-AFED-652AD0A6FC1A}" sibTransId="{91D60685-2022-40C9-BAD0-F6E3E2DA6895}"/>
    <dgm:cxn modelId="{DEDC99C7-A38B-4E66-B9D3-196D9ADDFB71}" srcId="{FFE4A852-1F9A-4D0E-9F30-7B95C9167B50}" destId="{65069AB0-AE7D-477E-8E15-02D30A012D16}" srcOrd="7" destOrd="0" parTransId="{662AB594-7A1D-4E09-89D5-25D7C7CA9449}" sibTransId="{37627640-F92B-4B3A-A8F0-E76731DA5438}"/>
    <dgm:cxn modelId="{62F473CA-7D59-465B-B7E3-AD35F9AE99DE}" srcId="{71A776FC-3B5B-42E2-9536-31A426D9145E}" destId="{28B66785-4DE4-410A-AE20-CFEA2BEFD686}" srcOrd="0" destOrd="0" parTransId="{1E4DDA8D-C0B5-4E74-A5E3-AC85B5B48083}" sibTransId="{7B6DF1D5-AE47-42D7-A512-5DE7C9A5199D}"/>
    <dgm:cxn modelId="{FEC904CF-B98A-4153-BFE4-869C13C30631}" type="presOf" srcId="{A6DA6D0A-5307-4A68-BC15-D04341055DFD}" destId="{1B8FBD4C-56AF-4A9C-AC93-B6EA8D99B6D8}" srcOrd="0" destOrd="0" presId="urn:microsoft.com/office/officeart/2005/8/layout/default"/>
    <dgm:cxn modelId="{99AB70D6-4794-4088-BC98-BD8DFB7EE56A}" srcId="{FFE4A852-1F9A-4D0E-9F30-7B95C9167B50}" destId="{71A776FC-3B5B-42E2-9536-31A426D9145E}" srcOrd="2" destOrd="0" parTransId="{829F4995-9D79-487A-A8AE-AC76492C74E9}" sibTransId="{F3C7DD09-8E6D-4F3D-8190-62E8C9914403}"/>
    <dgm:cxn modelId="{72977BD9-F450-4548-A138-74D03CEB88F7}" srcId="{FFE4A852-1F9A-4D0E-9F30-7B95C9167B50}" destId="{BE4B61F4-E045-4652-9EF4-197A1E9242C8}" srcOrd="4" destOrd="0" parTransId="{41B5CAEC-2A57-42CD-8E30-9E08E80C119E}" sibTransId="{33BC9363-1268-40C2-8706-B1CF64BF11DF}"/>
    <dgm:cxn modelId="{73C9A8E7-8CAE-459C-9F04-AF544434D37E}" type="presOf" srcId="{FFE4A852-1F9A-4D0E-9F30-7B95C9167B50}" destId="{C912B8F1-C2AE-4EF1-8231-422E83C6D81D}" srcOrd="0" destOrd="0" presId="urn:microsoft.com/office/officeart/2005/8/layout/default"/>
    <dgm:cxn modelId="{2D7B9AEA-9E7E-464F-984C-288CFBBB93A9}" srcId="{FFE4A852-1F9A-4D0E-9F30-7B95C9167B50}" destId="{A6DA6D0A-5307-4A68-BC15-D04341055DFD}" srcOrd="1" destOrd="0" parTransId="{48F67E3B-8E68-48C6-8BA6-4835FD1DA916}" sibTransId="{3F52358A-70C0-4F02-9EB0-7A5218C4C0F8}"/>
    <dgm:cxn modelId="{6C527EF5-612B-4281-AF68-BCF075DEC31B}" srcId="{FFE4A852-1F9A-4D0E-9F30-7B95C9167B50}" destId="{40D50A3C-63C4-4798-8DC3-244E75C7196E}" srcOrd="6" destOrd="0" parTransId="{F5C41200-A96B-4AAC-BD4E-60803648D4AD}" sibTransId="{86FE598B-0593-4E40-A160-7792736706AC}"/>
    <dgm:cxn modelId="{E71288D0-E83A-4449-9004-586058175C4D}" type="presParOf" srcId="{C912B8F1-C2AE-4EF1-8231-422E83C6D81D}" destId="{EC0F70B1-505D-4F51-A95C-98468514CEC9}" srcOrd="0" destOrd="0" presId="urn:microsoft.com/office/officeart/2005/8/layout/default"/>
    <dgm:cxn modelId="{D68349D2-21D7-4E30-B1F2-9C4A842B1A07}" type="presParOf" srcId="{C912B8F1-C2AE-4EF1-8231-422E83C6D81D}" destId="{3AA6CABC-A8AD-48B3-8C15-AD98E3B781EE}" srcOrd="1" destOrd="0" presId="urn:microsoft.com/office/officeart/2005/8/layout/default"/>
    <dgm:cxn modelId="{F10B1114-52C6-4F7D-B49A-B315BF6420DE}" type="presParOf" srcId="{C912B8F1-C2AE-4EF1-8231-422E83C6D81D}" destId="{1B8FBD4C-56AF-4A9C-AC93-B6EA8D99B6D8}" srcOrd="2" destOrd="0" presId="urn:microsoft.com/office/officeart/2005/8/layout/default"/>
    <dgm:cxn modelId="{CD8F62C2-3694-4E3D-8D32-F6D8AC96B237}" type="presParOf" srcId="{C912B8F1-C2AE-4EF1-8231-422E83C6D81D}" destId="{C9FDB232-AFD3-46E8-A8DA-E6AE81270289}" srcOrd="3" destOrd="0" presId="urn:microsoft.com/office/officeart/2005/8/layout/default"/>
    <dgm:cxn modelId="{19F0618C-CF09-45A3-AE52-18E264940AEF}" type="presParOf" srcId="{C912B8F1-C2AE-4EF1-8231-422E83C6D81D}" destId="{03FAFD5C-09C9-49DE-9E58-35FDB6ACA16A}" srcOrd="4" destOrd="0" presId="urn:microsoft.com/office/officeart/2005/8/layout/default"/>
    <dgm:cxn modelId="{9F48B956-A571-4DAD-A774-540DF03E0B90}" type="presParOf" srcId="{C912B8F1-C2AE-4EF1-8231-422E83C6D81D}" destId="{F3CE6708-0904-47D8-8038-629F0D4F3A6E}" srcOrd="5" destOrd="0" presId="urn:microsoft.com/office/officeart/2005/8/layout/default"/>
    <dgm:cxn modelId="{CDEB6EBD-1B8D-4141-B3ED-ED16EF307B13}" type="presParOf" srcId="{C912B8F1-C2AE-4EF1-8231-422E83C6D81D}" destId="{14CC219B-9ABB-4367-8D82-BEC663E77AD9}" srcOrd="6" destOrd="0" presId="urn:microsoft.com/office/officeart/2005/8/layout/default"/>
    <dgm:cxn modelId="{37CC13ED-C16B-4B9E-A463-59204BD36CD4}" type="presParOf" srcId="{C912B8F1-C2AE-4EF1-8231-422E83C6D81D}" destId="{69C687EE-67F8-4C82-ADEF-4D632FF0A012}" srcOrd="7" destOrd="0" presId="urn:microsoft.com/office/officeart/2005/8/layout/default"/>
    <dgm:cxn modelId="{D6BD2B7D-CED1-4E81-9F88-825A9A982ADE}" type="presParOf" srcId="{C912B8F1-C2AE-4EF1-8231-422E83C6D81D}" destId="{70854CEF-5195-41F8-A943-0237CC8CB4E0}" srcOrd="8" destOrd="0" presId="urn:microsoft.com/office/officeart/2005/8/layout/default"/>
    <dgm:cxn modelId="{C167ACBB-3ECE-4DFB-9ECA-59A24682374E}" type="presParOf" srcId="{C912B8F1-C2AE-4EF1-8231-422E83C6D81D}" destId="{FCD82053-B7F4-4F6E-9322-F86E36AE8A47}" srcOrd="9" destOrd="0" presId="urn:microsoft.com/office/officeart/2005/8/layout/default"/>
    <dgm:cxn modelId="{188DDC92-7341-4BC5-833C-2A5A4DDB9C5A}" type="presParOf" srcId="{C912B8F1-C2AE-4EF1-8231-422E83C6D81D}" destId="{063C6F84-055F-4898-9060-1F2ACA48CD2C}" srcOrd="10" destOrd="0" presId="urn:microsoft.com/office/officeart/2005/8/layout/default"/>
    <dgm:cxn modelId="{F0D8C161-8A22-4DF2-9274-C39AB8B2FFE5}" type="presParOf" srcId="{C912B8F1-C2AE-4EF1-8231-422E83C6D81D}" destId="{67DF48C1-2601-49D8-9F96-F59BC5D03EDA}" srcOrd="11" destOrd="0" presId="urn:microsoft.com/office/officeart/2005/8/layout/default"/>
    <dgm:cxn modelId="{435B294A-5816-40A2-930C-04920927E304}" type="presParOf" srcId="{C912B8F1-C2AE-4EF1-8231-422E83C6D81D}" destId="{B9DFE1A9-DAD6-41F7-86AD-B7EBF62A0D43}" srcOrd="12" destOrd="0" presId="urn:microsoft.com/office/officeart/2005/8/layout/default"/>
    <dgm:cxn modelId="{17798EA0-52ED-4FB1-8535-89CDF13E94D6}" type="presParOf" srcId="{C912B8F1-C2AE-4EF1-8231-422E83C6D81D}" destId="{C517B0CF-3F3A-4CF2-B080-2D7C36C502F5}" srcOrd="13" destOrd="0" presId="urn:microsoft.com/office/officeart/2005/8/layout/default"/>
    <dgm:cxn modelId="{975B1A85-4976-4E03-8B5F-16E6057CB637}" type="presParOf" srcId="{C912B8F1-C2AE-4EF1-8231-422E83C6D81D}" destId="{2E96E36A-1AC1-426E-9D57-FA5D916F01E9}" srcOrd="14" destOrd="0" presId="urn:microsoft.com/office/officeart/2005/8/layout/default"/>
    <dgm:cxn modelId="{E753A81E-D39E-4AA1-950C-8D022A800832}" type="presParOf" srcId="{C912B8F1-C2AE-4EF1-8231-422E83C6D81D}" destId="{672BB21D-CD3B-4775-AAD1-AC34E2E002F5}" srcOrd="15" destOrd="0" presId="urn:microsoft.com/office/officeart/2005/8/layout/default"/>
    <dgm:cxn modelId="{4194ED37-B2AB-49DE-82B3-F5C482D0BF82}" type="presParOf" srcId="{C912B8F1-C2AE-4EF1-8231-422E83C6D81D}" destId="{79081663-DD6E-4B77-A1BE-3D9033B31C18}" srcOrd="16" destOrd="0" presId="urn:microsoft.com/office/officeart/2005/8/layout/default"/>
    <dgm:cxn modelId="{70F2F113-0A41-4D8E-B1D7-204AFA3917CA}" type="presParOf" srcId="{C912B8F1-C2AE-4EF1-8231-422E83C6D81D}" destId="{D8D0EAEB-50C4-407D-9994-ADE5BCA36DC3}" srcOrd="17" destOrd="0" presId="urn:microsoft.com/office/officeart/2005/8/layout/default"/>
    <dgm:cxn modelId="{A5E8C227-9D10-46A1-8E6F-95AFFC54C385}" type="presParOf" srcId="{C912B8F1-C2AE-4EF1-8231-422E83C6D81D}" destId="{FE64D33A-2F7E-42D8-AE47-A2F08934B27D}" srcOrd="18" destOrd="0" presId="urn:microsoft.com/office/officeart/2005/8/layout/default"/>
    <dgm:cxn modelId="{5285FE8E-7B91-44B2-8FDE-2C5128EC6AC5}" type="presParOf" srcId="{C912B8F1-C2AE-4EF1-8231-422E83C6D81D}" destId="{6268B733-09B8-43C1-BDEC-95D0ACFFCD76}" srcOrd="19" destOrd="0" presId="urn:microsoft.com/office/officeart/2005/8/layout/default"/>
    <dgm:cxn modelId="{3E2E756B-DF33-4156-8F14-4CD0E2565920}" type="presParOf" srcId="{C912B8F1-C2AE-4EF1-8231-422E83C6D81D}" destId="{DE0EF411-C7FA-4A18-A0BE-EAC294EDB052}" srcOrd="20" destOrd="0" presId="urn:microsoft.com/office/officeart/2005/8/layout/default"/>
    <dgm:cxn modelId="{05E39E14-5911-4945-BFBC-D7D872A609F4}" type="presParOf" srcId="{C912B8F1-C2AE-4EF1-8231-422E83C6D81D}" destId="{9F02E6EA-D628-4C43-9B48-90462A3B0C27}" srcOrd="21" destOrd="0" presId="urn:microsoft.com/office/officeart/2005/8/layout/default"/>
    <dgm:cxn modelId="{2F0B4B73-6716-4384-9997-503C8E2F2B8A}" type="presParOf" srcId="{C912B8F1-C2AE-4EF1-8231-422E83C6D81D}" destId="{AD90CDE9-17CB-4C56-B872-FB5B5D00C0C3}" srcOrd="22" destOrd="0" presId="urn:microsoft.com/office/officeart/2005/8/layout/default"/>
  </dgm:cxnLst>
  <dgm:bg/>
  <dgm:whole>
    <a:ln>
      <a:solidFill>
        <a:srgbClr val="D0D8E8"/>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0F70B1-505D-4F51-A95C-98468514CEC9}">
      <dsp:nvSpPr>
        <dsp:cNvPr id="0" name=""/>
        <dsp:cNvSpPr/>
      </dsp:nvSpPr>
      <dsp:spPr>
        <a:xfrm>
          <a:off x="2411" y="350242"/>
          <a:ext cx="1912739" cy="1147643"/>
        </a:xfrm>
        <a:prstGeom prst="rect">
          <a:avLst/>
        </a:prstGeom>
        <a:solidFill>
          <a:srgbClr val="D0D8E8"/>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Jan</a:t>
          </a:r>
        </a:p>
      </dsp:txBody>
      <dsp:txXfrm>
        <a:off x="2411" y="350242"/>
        <a:ext cx="1912739" cy="1147643"/>
      </dsp:txXfrm>
    </dsp:sp>
    <dsp:sp modelId="{1B8FBD4C-56AF-4A9C-AC93-B6EA8D99B6D8}">
      <dsp:nvSpPr>
        <dsp:cNvPr id="0" name=""/>
        <dsp:cNvSpPr/>
      </dsp:nvSpPr>
      <dsp:spPr>
        <a:xfrm>
          <a:off x="2106423" y="350242"/>
          <a:ext cx="1912739" cy="1147643"/>
        </a:xfrm>
        <a:prstGeom prst="rect">
          <a:avLst/>
        </a:prstGeom>
        <a:solidFill>
          <a:srgbClr val="D0D8E8"/>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Feb</a:t>
          </a:r>
        </a:p>
      </dsp:txBody>
      <dsp:txXfrm>
        <a:off x="2106423" y="350242"/>
        <a:ext cx="1912739" cy="1147643"/>
      </dsp:txXfrm>
    </dsp:sp>
    <dsp:sp modelId="{03FAFD5C-09C9-49DE-9E58-35FDB6ACA16A}">
      <dsp:nvSpPr>
        <dsp:cNvPr id="0" name=""/>
        <dsp:cNvSpPr/>
      </dsp:nvSpPr>
      <dsp:spPr>
        <a:xfrm>
          <a:off x="4210436" y="350242"/>
          <a:ext cx="1912739" cy="1147643"/>
        </a:xfrm>
        <a:prstGeom prst="rect">
          <a:avLst/>
        </a:prstGeom>
        <a:solidFill>
          <a:srgbClr val="FFFF00"/>
        </a:solidFill>
        <a:ln w="38100" cap="flat" cmpd="sng" algn="ctr">
          <a:solidFill>
            <a:srgbClr val="FFFF0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tx1"/>
              </a:solidFill>
            </a:rPr>
            <a:t>Mar</a:t>
          </a:r>
        </a:p>
        <a:p>
          <a:pPr marL="114300" lvl="1" indent="-114300" algn="l" defTabSz="666750">
            <a:lnSpc>
              <a:spcPct val="90000"/>
            </a:lnSpc>
            <a:spcBef>
              <a:spcPct val="0"/>
            </a:spcBef>
            <a:spcAft>
              <a:spcPct val="15000"/>
            </a:spcAft>
            <a:buChar char="•"/>
          </a:pPr>
          <a:r>
            <a:rPr lang="en-US" sz="1500" kern="1200" dirty="0">
              <a:solidFill>
                <a:schemeClr val="tx1"/>
              </a:solidFill>
            </a:rPr>
            <a:t>March 18 – First Day of Data Collection Pause</a:t>
          </a:r>
        </a:p>
      </dsp:txBody>
      <dsp:txXfrm>
        <a:off x="4210436" y="350242"/>
        <a:ext cx="1912739" cy="1147643"/>
      </dsp:txXfrm>
    </dsp:sp>
    <dsp:sp modelId="{14CC219B-9ABB-4367-8D82-BEC663E77AD9}">
      <dsp:nvSpPr>
        <dsp:cNvPr id="0" name=""/>
        <dsp:cNvSpPr/>
      </dsp:nvSpPr>
      <dsp:spPr>
        <a:xfrm>
          <a:off x="6314449" y="350242"/>
          <a:ext cx="1912739" cy="1147643"/>
        </a:xfrm>
        <a:prstGeom prst="rect">
          <a:avLst/>
        </a:prstGeom>
        <a:solidFill>
          <a:schemeClr val="accent2"/>
        </a:solidFill>
        <a:ln w="38100" cap="flat" cmpd="sng" algn="ctr">
          <a:solidFill>
            <a:schemeClr val="accent2"/>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tx1"/>
              </a:solidFill>
            </a:rPr>
            <a:t>Apr</a:t>
          </a:r>
        </a:p>
        <a:p>
          <a:pPr marL="114300" lvl="1" indent="-114300" algn="l" defTabSz="666750">
            <a:lnSpc>
              <a:spcPct val="90000"/>
            </a:lnSpc>
            <a:spcBef>
              <a:spcPct val="0"/>
            </a:spcBef>
            <a:spcAft>
              <a:spcPct val="15000"/>
            </a:spcAft>
            <a:buChar char="•"/>
          </a:pPr>
          <a:r>
            <a:rPr lang="en-US" sz="1500" kern="1200" dirty="0">
              <a:solidFill>
                <a:schemeClr val="tx1"/>
              </a:solidFill>
            </a:rPr>
            <a:t>No Data Collection due to Pause</a:t>
          </a:r>
        </a:p>
      </dsp:txBody>
      <dsp:txXfrm>
        <a:off x="6314449" y="350242"/>
        <a:ext cx="1912739" cy="1147643"/>
      </dsp:txXfrm>
    </dsp:sp>
    <dsp:sp modelId="{70854CEF-5195-41F8-A943-0237CC8CB4E0}">
      <dsp:nvSpPr>
        <dsp:cNvPr id="0" name=""/>
        <dsp:cNvSpPr/>
      </dsp:nvSpPr>
      <dsp:spPr>
        <a:xfrm>
          <a:off x="2411" y="1689159"/>
          <a:ext cx="1912739" cy="1147643"/>
        </a:xfrm>
        <a:prstGeom prst="rect">
          <a:avLst/>
        </a:prstGeom>
        <a:solidFill>
          <a:srgbClr val="FFFF00"/>
        </a:solidFill>
        <a:ln w="38100" cap="flat" cmpd="sng" algn="ctr">
          <a:solidFill>
            <a:srgbClr val="FFFF0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tx1"/>
              </a:solidFill>
            </a:rPr>
            <a:t>May</a:t>
          </a:r>
        </a:p>
        <a:p>
          <a:pPr marL="114300" lvl="1" indent="-114300" algn="l" defTabSz="666750">
            <a:lnSpc>
              <a:spcPct val="90000"/>
            </a:lnSpc>
            <a:spcBef>
              <a:spcPct val="0"/>
            </a:spcBef>
            <a:spcAft>
              <a:spcPct val="15000"/>
            </a:spcAft>
            <a:buChar char="•"/>
          </a:pPr>
          <a:r>
            <a:rPr lang="en-US" sz="1500" kern="1200" dirty="0">
              <a:solidFill>
                <a:schemeClr val="tx1"/>
              </a:solidFill>
            </a:rPr>
            <a:t>May 9 – Last Day of Data Collection Pause</a:t>
          </a:r>
        </a:p>
      </dsp:txBody>
      <dsp:txXfrm>
        <a:off x="2411" y="1689159"/>
        <a:ext cx="1912739" cy="1147643"/>
      </dsp:txXfrm>
    </dsp:sp>
    <dsp:sp modelId="{063C6F84-055F-4898-9060-1F2ACA48CD2C}">
      <dsp:nvSpPr>
        <dsp:cNvPr id="0" name=""/>
        <dsp:cNvSpPr/>
      </dsp:nvSpPr>
      <dsp:spPr>
        <a:xfrm>
          <a:off x="2106423" y="1689159"/>
          <a:ext cx="1912739" cy="1147643"/>
        </a:xfrm>
        <a:prstGeom prst="rect">
          <a:avLst/>
        </a:prstGeom>
        <a:solidFill>
          <a:srgbClr val="D0D8E8"/>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Jun</a:t>
          </a:r>
        </a:p>
      </dsp:txBody>
      <dsp:txXfrm>
        <a:off x="2106423" y="1689159"/>
        <a:ext cx="1912739" cy="1147643"/>
      </dsp:txXfrm>
    </dsp:sp>
    <dsp:sp modelId="{B9DFE1A9-DAD6-41F7-86AD-B7EBF62A0D43}">
      <dsp:nvSpPr>
        <dsp:cNvPr id="0" name=""/>
        <dsp:cNvSpPr/>
      </dsp:nvSpPr>
      <dsp:spPr>
        <a:xfrm>
          <a:off x="4210436" y="1701864"/>
          <a:ext cx="1912739" cy="1147643"/>
        </a:xfrm>
        <a:prstGeom prst="rect">
          <a:avLst/>
        </a:prstGeom>
        <a:solidFill>
          <a:srgbClr val="D0D8E8"/>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Jul</a:t>
          </a:r>
        </a:p>
      </dsp:txBody>
      <dsp:txXfrm>
        <a:off x="4210436" y="1701864"/>
        <a:ext cx="1912739" cy="1147643"/>
      </dsp:txXfrm>
    </dsp:sp>
    <dsp:sp modelId="{2E96E36A-1AC1-426E-9D57-FA5D916F01E9}">
      <dsp:nvSpPr>
        <dsp:cNvPr id="0" name=""/>
        <dsp:cNvSpPr/>
      </dsp:nvSpPr>
      <dsp:spPr>
        <a:xfrm>
          <a:off x="6314449" y="1689159"/>
          <a:ext cx="1912739" cy="1147643"/>
        </a:xfrm>
        <a:prstGeom prst="rect">
          <a:avLst/>
        </a:prstGeom>
        <a:solidFill>
          <a:srgbClr val="D0D8E8"/>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Aug</a:t>
          </a:r>
        </a:p>
      </dsp:txBody>
      <dsp:txXfrm>
        <a:off x="6314449" y="1689159"/>
        <a:ext cx="1912739" cy="1147643"/>
      </dsp:txXfrm>
    </dsp:sp>
    <dsp:sp modelId="{79081663-DD6E-4B77-A1BE-3D9033B31C18}">
      <dsp:nvSpPr>
        <dsp:cNvPr id="0" name=""/>
        <dsp:cNvSpPr/>
      </dsp:nvSpPr>
      <dsp:spPr>
        <a:xfrm>
          <a:off x="2411" y="3028077"/>
          <a:ext cx="1912739" cy="1147643"/>
        </a:xfrm>
        <a:prstGeom prst="rect">
          <a:avLst/>
        </a:prstGeom>
        <a:solidFill>
          <a:srgbClr val="D0D8E8"/>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Sep</a:t>
          </a:r>
        </a:p>
      </dsp:txBody>
      <dsp:txXfrm>
        <a:off x="2411" y="3028077"/>
        <a:ext cx="1912739" cy="1147643"/>
      </dsp:txXfrm>
    </dsp:sp>
    <dsp:sp modelId="{FE64D33A-2F7E-42D8-AE47-A2F08934B27D}">
      <dsp:nvSpPr>
        <dsp:cNvPr id="0" name=""/>
        <dsp:cNvSpPr/>
      </dsp:nvSpPr>
      <dsp:spPr>
        <a:xfrm>
          <a:off x="2106423" y="3028077"/>
          <a:ext cx="1912739" cy="1147643"/>
        </a:xfrm>
        <a:prstGeom prst="rect">
          <a:avLst/>
        </a:prstGeom>
        <a:solidFill>
          <a:srgbClr val="D0D8E8"/>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Oct</a:t>
          </a:r>
        </a:p>
      </dsp:txBody>
      <dsp:txXfrm>
        <a:off x="2106423" y="3028077"/>
        <a:ext cx="1912739" cy="1147643"/>
      </dsp:txXfrm>
    </dsp:sp>
    <dsp:sp modelId="{DE0EF411-C7FA-4A18-A0BE-EAC294EDB052}">
      <dsp:nvSpPr>
        <dsp:cNvPr id="0" name=""/>
        <dsp:cNvSpPr/>
      </dsp:nvSpPr>
      <dsp:spPr>
        <a:xfrm>
          <a:off x="4210436" y="3028077"/>
          <a:ext cx="1912739" cy="1147643"/>
        </a:xfrm>
        <a:prstGeom prst="rect">
          <a:avLst/>
        </a:prstGeom>
        <a:solidFill>
          <a:srgbClr val="D0D8E8"/>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Nov</a:t>
          </a:r>
        </a:p>
      </dsp:txBody>
      <dsp:txXfrm>
        <a:off x="4210436" y="3028077"/>
        <a:ext cx="1912739" cy="1147643"/>
      </dsp:txXfrm>
    </dsp:sp>
    <dsp:sp modelId="{AD90CDE9-17CB-4C56-B872-FB5B5D00C0C3}">
      <dsp:nvSpPr>
        <dsp:cNvPr id="0" name=""/>
        <dsp:cNvSpPr/>
      </dsp:nvSpPr>
      <dsp:spPr>
        <a:xfrm>
          <a:off x="6314449" y="3028077"/>
          <a:ext cx="1912739" cy="1147643"/>
        </a:xfrm>
        <a:prstGeom prst="rect">
          <a:avLst/>
        </a:prstGeom>
        <a:solidFill>
          <a:srgbClr val="D0D8E8"/>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Dec</a:t>
          </a:r>
        </a:p>
      </dsp:txBody>
      <dsp:txXfrm>
        <a:off x="6314449" y="3028077"/>
        <a:ext cx="1912739" cy="114764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97CF984-734C-4DC9-8F34-7ADEA6093FC1}" type="datetimeFigureOut">
              <a:rPr lang="en-US" smtClean="0"/>
              <a:t>4/4/22</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F7DAFBE-DD9E-48DA-B20C-98887170458E}" type="slidenum">
              <a:rPr lang="en-US" smtClean="0"/>
              <a:t>‹#›</a:t>
            </a:fld>
            <a:endParaRPr lang="en-US"/>
          </a:p>
        </p:txBody>
      </p:sp>
    </p:spTree>
    <p:extLst>
      <p:ext uri="{BB962C8B-B14F-4D97-AF65-F5344CB8AC3E}">
        <p14:creationId xmlns:p14="http://schemas.microsoft.com/office/powerpoint/2010/main" val="2073252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put any and all questions as they come up in the chat.</a:t>
            </a:r>
          </a:p>
          <a:p>
            <a:endParaRPr lang="en-US" dirty="0"/>
          </a:p>
          <a:p>
            <a:endParaRPr lang="en-US" dirty="0"/>
          </a:p>
        </p:txBody>
      </p:sp>
      <p:sp>
        <p:nvSpPr>
          <p:cNvPr id="4" name="Slide Number Placeholder 3"/>
          <p:cNvSpPr>
            <a:spLocks noGrp="1"/>
          </p:cNvSpPr>
          <p:nvPr>
            <p:ph type="sldNum" sz="quarter" idx="10"/>
          </p:nvPr>
        </p:nvSpPr>
        <p:spPr/>
        <p:txBody>
          <a:bodyPr/>
          <a:lstStyle/>
          <a:p>
            <a:fld id="{BF7DAFBE-DD9E-48DA-B20C-98887170458E}" type="slidenum">
              <a:rPr lang="en-US" smtClean="0"/>
              <a:t>1</a:t>
            </a:fld>
            <a:endParaRPr lang="en-US"/>
          </a:p>
        </p:txBody>
      </p:sp>
    </p:spTree>
    <p:extLst>
      <p:ext uri="{BB962C8B-B14F-4D97-AF65-F5344CB8AC3E}">
        <p14:creationId xmlns:p14="http://schemas.microsoft.com/office/powerpoint/2010/main" val="1815443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thus far I haven’t talked about data collection. That’s because this isn’t something we do. We repackage publicly available microdata and make it easier to use and harmonize it across time and place. </a:t>
            </a:r>
          </a:p>
          <a:p>
            <a:endParaRPr lang="en-US" dirty="0"/>
          </a:p>
          <a:p>
            <a:r>
              <a:rPr lang="en-US" dirty="0"/>
              <a:t>However, we do hold some data that are not available anywhere else including several census in IPUMS International and full-count US census data that we digitized in collaboration with Ancestry.com and the Church of Latter-day saints.</a:t>
            </a:r>
          </a:p>
        </p:txBody>
      </p:sp>
      <p:sp>
        <p:nvSpPr>
          <p:cNvPr id="4" name="Slide Number Placeholder 3"/>
          <p:cNvSpPr>
            <a:spLocks noGrp="1"/>
          </p:cNvSpPr>
          <p:nvPr>
            <p:ph type="sldNum" sz="quarter" idx="5"/>
          </p:nvPr>
        </p:nvSpPr>
        <p:spPr/>
        <p:txBody>
          <a:bodyPr/>
          <a:lstStyle/>
          <a:p>
            <a:pPr>
              <a:defRPr/>
            </a:pPr>
            <a:fld id="{DD582E97-6B70-455A-B79D-1EFBE64BC834}" type="slidenum">
              <a:rPr lang="en-US" altLang="en-US" smtClean="0"/>
              <a:pPr>
                <a:defRPr/>
              </a:pPr>
              <a:t>13</a:t>
            </a:fld>
            <a:endParaRPr lang="en-US" altLang="en-US"/>
          </a:p>
        </p:txBody>
      </p:sp>
    </p:spTree>
    <p:extLst>
      <p:ext uri="{BB962C8B-B14F-4D97-AF65-F5344CB8AC3E}">
        <p14:creationId xmlns:p14="http://schemas.microsoft.com/office/powerpoint/2010/main" val="1098523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IPUMS Time Use consists of three databases. They all provide access to time diary data, but are harmonized differently. </a:t>
            </a:r>
          </a:p>
        </p:txBody>
      </p:sp>
      <p:sp>
        <p:nvSpPr>
          <p:cNvPr id="4" name="Slide Number Placeholder 3"/>
          <p:cNvSpPr>
            <a:spLocks noGrp="1"/>
          </p:cNvSpPr>
          <p:nvPr>
            <p:ph type="sldNum" sz="quarter" idx="10"/>
          </p:nvPr>
        </p:nvSpPr>
        <p:spPr/>
        <p:txBody>
          <a:bodyPr/>
          <a:lstStyle/>
          <a:p>
            <a:fld id="{BF7DAFBE-DD9E-48DA-B20C-98887170458E}" type="slidenum">
              <a:rPr lang="en-US" smtClean="0"/>
              <a:t>14</a:t>
            </a:fld>
            <a:endParaRPr lang="en-US"/>
          </a:p>
        </p:txBody>
      </p:sp>
    </p:spTree>
    <p:extLst>
      <p:ext uri="{BB962C8B-B14F-4D97-AF65-F5344CB8AC3E}">
        <p14:creationId xmlns:p14="http://schemas.microsoft.com/office/powerpoint/2010/main" val="2949213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7DAFBE-DD9E-48DA-B20C-98887170458E}" type="slidenum">
              <a:rPr lang="en-US" smtClean="0"/>
              <a:t>15</a:t>
            </a:fld>
            <a:endParaRPr lang="en-US"/>
          </a:p>
        </p:txBody>
      </p:sp>
    </p:spTree>
    <p:extLst>
      <p:ext uri="{BB962C8B-B14F-4D97-AF65-F5344CB8AC3E}">
        <p14:creationId xmlns:p14="http://schemas.microsoft.com/office/powerpoint/2010/main" val="3294704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are complex to use because respondents report all of the activities they engage in over the course of a 24 hour period. So each person has many reported activities that you can use to build measures of time spent in the activities that you are interested in. </a:t>
            </a:r>
          </a:p>
        </p:txBody>
      </p:sp>
      <p:sp>
        <p:nvSpPr>
          <p:cNvPr id="4" name="Slide Number Placeholder 3"/>
          <p:cNvSpPr>
            <a:spLocks noGrp="1"/>
          </p:cNvSpPr>
          <p:nvPr>
            <p:ph type="sldNum" sz="quarter" idx="5"/>
          </p:nvPr>
        </p:nvSpPr>
        <p:spPr/>
        <p:txBody>
          <a:bodyPr/>
          <a:lstStyle/>
          <a:p>
            <a:fld id="{BF7DAFBE-DD9E-48DA-B20C-98887170458E}" type="slidenum">
              <a:rPr lang="en-US" smtClean="0"/>
              <a:t>17</a:t>
            </a:fld>
            <a:endParaRPr lang="en-US"/>
          </a:p>
        </p:txBody>
      </p:sp>
    </p:spTree>
    <p:extLst>
      <p:ext uri="{BB962C8B-B14F-4D97-AF65-F5344CB8AC3E}">
        <p14:creationId xmlns:p14="http://schemas.microsoft.com/office/powerpoint/2010/main" val="2223363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7DAFBE-DD9E-48DA-B20C-98887170458E}" type="slidenum">
              <a:rPr lang="en-US" smtClean="0"/>
              <a:t>19</a:t>
            </a:fld>
            <a:endParaRPr lang="en-US"/>
          </a:p>
        </p:txBody>
      </p:sp>
    </p:spTree>
    <p:extLst>
      <p:ext uri="{BB962C8B-B14F-4D97-AF65-F5344CB8AC3E}">
        <p14:creationId xmlns:p14="http://schemas.microsoft.com/office/powerpoint/2010/main" val="2252504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t>Powerful web-based interface allows creation of customized, easy-to-use data extracts &amp; user-defined measures of time in specific activity aggregations</a:t>
            </a:r>
          </a:p>
          <a:p>
            <a:endParaRPr lang="en-US" dirty="0"/>
          </a:p>
        </p:txBody>
      </p:sp>
      <p:sp>
        <p:nvSpPr>
          <p:cNvPr id="4" name="Slide Number Placeholder 3"/>
          <p:cNvSpPr>
            <a:spLocks noGrp="1"/>
          </p:cNvSpPr>
          <p:nvPr>
            <p:ph type="sldNum" sz="quarter" idx="10"/>
          </p:nvPr>
        </p:nvSpPr>
        <p:spPr/>
        <p:txBody>
          <a:bodyPr/>
          <a:lstStyle/>
          <a:p>
            <a:fld id="{BF7DAFBE-DD9E-48DA-B20C-98887170458E}" type="slidenum">
              <a:rPr lang="en-US" smtClean="0"/>
              <a:t>21</a:t>
            </a:fld>
            <a:endParaRPr lang="en-US"/>
          </a:p>
        </p:txBody>
      </p:sp>
    </p:spTree>
    <p:extLst>
      <p:ext uri="{BB962C8B-B14F-4D97-AF65-F5344CB8AC3E}">
        <p14:creationId xmlns:p14="http://schemas.microsoft.com/office/powerpoint/2010/main" val="2866862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to what we do – harmonization. So what is harmonization? </a:t>
            </a:r>
          </a:p>
        </p:txBody>
      </p:sp>
      <p:sp>
        <p:nvSpPr>
          <p:cNvPr id="4" name="Slide Number Placeholder 3"/>
          <p:cNvSpPr>
            <a:spLocks noGrp="1"/>
          </p:cNvSpPr>
          <p:nvPr>
            <p:ph type="sldNum" sz="quarter" idx="5"/>
          </p:nvPr>
        </p:nvSpPr>
        <p:spPr/>
        <p:txBody>
          <a:bodyPr/>
          <a:lstStyle/>
          <a:p>
            <a:pPr>
              <a:defRPr/>
            </a:pPr>
            <a:fld id="{DD582E97-6B70-455A-B79D-1EFBE64BC834}" type="slidenum">
              <a:rPr lang="en-US" altLang="en-US" smtClean="0"/>
              <a:pPr>
                <a:defRPr/>
              </a:pPr>
              <a:t>22</a:t>
            </a:fld>
            <a:endParaRPr lang="en-US" altLang="en-US"/>
          </a:p>
        </p:txBody>
      </p:sp>
    </p:spTree>
    <p:extLst>
      <p:ext uri="{BB962C8B-B14F-4D97-AF65-F5344CB8AC3E}">
        <p14:creationId xmlns:p14="http://schemas.microsoft.com/office/powerpoint/2010/main" val="1350812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 simple example of what harmonization looks like. There was a fair amount of change in ATUS activity codes in the early years of data collection. Code 170502 appeared in both 2003 and 2004, but had different labels. Between 2004 and 2005, the codes changed but the labels remained the same. This is all well documented by the BLS. However, rather than each researcher needing to navigate these changes in codes and labels, we do it through the process of harmonization. Essentially in this example, we determine that codes 170502 and codes 180502 have the same meaning and that changing labels don’t mean a change in what’s that activity code represents. Then we use our custom software to line up the activity code categories that have the same meaning and assign them the same codes and a single label. </a:t>
            </a:r>
          </a:p>
          <a:p>
            <a:endParaRPr lang="en-US" dirty="0"/>
          </a:p>
          <a:p>
            <a:r>
              <a:rPr lang="en-US" dirty="0"/>
              <a:t>This is a simple example intended to illustrate what harmonization is. I could provide other examples that are more involved.</a:t>
            </a:r>
          </a:p>
        </p:txBody>
      </p:sp>
      <p:sp>
        <p:nvSpPr>
          <p:cNvPr id="4" name="Slide Number Placeholder 3"/>
          <p:cNvSpPr>
            <a:spLocks noGrp="1"/>
          </p:cNvSpPr>
          <p:nvPr>
            <p:ph type="sldNum" sz="quarter" idx="5"/>
          </p:nvPr>
        </p:nvSpPr>
        <p:spPr/>
        <p:txBody>
          <a:bodyPr/>
          <a:lstStyle/>
          <a:p>
            <a:fld id="{BF7DAFBE-DD9E-48DA-B20C-98887170458E}" type="slidenum">
              <a:rPr lang="en-US" smtClean="0"/>
              <a:t>23</a:t>
            </a:fld>
            <a:endParaRPr lang="en-US"/>
          </a:p>
        </p:txBody>
      </p:sp>
    </p:spTree>
    <p:extLst>
      <p:ext uri="{BB962C8B-B14F-4D97-AF65-F5344CB8AC3E}">
        <p14:creationId xmlns:p14="http://schemas.microsoft.com/office/powerpoint/2010/main" val="2153876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t>Powerful web-based interface allows creation of customized, easy-to-use data extracts &amp; user-defined measures of time in specific activity aggregations</a:t>
            </a:r>
          </a:p>
          <a:p>
            <a:endParaRPr lang="en-US" dirty="0"/>
          </a:p>
        </p:txBody>
      </p:sp>
      <p:sp>
        <p:nvSpPr>
          <p:cNvPr id="4" name="Slide Number Placeholder 3"/>
          <p:cNvSpPr>
            <a:spLocks noGrp="1"/>
          </p:cNvSpPr>
          <p:nvPr>
            <p:ph type="sldNum" sz="quarter" idx="10"/>
          </p:nvPr>
        </p:nvSpPr>
        <p:spPr/>
        <p:txBody>
          <a:bodyPr/>
          <a:lstStyle/>
          <a:p>
            <a:fld id="{BF7DAFBE-DD9E-48DA-B20C-98887170458E}" type="slidenum">
              <a:rPr lang="en-US" smtClean="0"/>
              <a:t>25</a:t>
            </a:fld>
            <a:endParaRPr lang="en-US"/>
          </a:p>
        </p:txBody>
      </p:sp>
    </p:spTree>
    <p:extLst>
      <p:ext uri="{BB962C8B-B14F-4D97-AF65-F5344CB8AC3E}">
        <p14:creationId xmlns:p14="http://schemas.microsoft.com/office/powerpoint/2010/main" val="2800545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7DAFBE-DD9E-48DA-B20C-98887170458E}" type="slidenum">
              <a:rPr lang="en-US" smtClean="0"/>
              <a:t>26</a:t>
            </a:fld>
            <a:endParaRPr lang="en-US"/>
          </a:p>
        </p:txBody>
      </p:sp>
    </p:spTree>
    <p:extLst>
      <p:ext uri="{BB962C8B-B14F-4D97-AF65-F5344CB8AC3E}">
        <p14:creationId xmlns:p14="http://schemas.microsoft.com/office/powerpoint/2010/main" val="2286352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COVID-19 pandemic arguably affected every single person in the world. During this public health crisis, schools closed, workplaces shifted to remote work when possible, and many low wage workers suddenly became essential workers who had to be at work despite the coronavirus running rampant through communities. Social distancing kept people at home and away from their families and friends. For some, trips to the grocery store were replaced by grocery delivery. Others tried to reduce the number of trips they made to stores. Daily routines were disrupted. Suddenly the taken for grantedness of daily life was exposed and upended. Everyone suddenly had to navigate changing rules about who could leave the house, for what, and whether it was safe to be around people who you didn’t live with. This massive disruption to social life didn’t end as stay-at-home orders were lifted. </a:t>
            </a:r>
          </a:p>
        </p:txBody>
      </p:sp>
      <p:sp>
        <p:nvSpPr>
          <p:cNvPr id="4" name="Slide Number Placeholder 3"/>
          <p:cNvSpPr>
            <a:spLocks noGrp="1"/>
          </p:cNvSpPr>
          <p:nvPr>
            <p:ph type="sldNum" sz="quarter" idx="5"/>
          </p:nvPr>
        </p:nvSpPr>
        <p:spPr/>
        <p:txBody>
          <a:bodyPr/>
          <a:lstStyle/>
          <a:p>
            <a:fld id="{BF7DAFBE-DD9E-48DA-B20C-98887170458E}" type="slidenum">
              <a:rPr lang="en-US" smtClean="0"/>
              <a:t>2</a:t>
            </a:fld>
            <a:endParaRPr lang="en-US"/>
          </a:p>
        </p:txBody>
      </p:sp>
    </p:spTree>
    <p:extLst>
      <p:ext uri="{BB962C8B-B14F-4D97-AF65-F5344CB8AC3E}">
        <p14:creationId xmlns:p14="http://schemas.microsoft.com/office/powerpoint/2010/main" val="2956401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BLS data center was shut down in the early months of the COVID-19 pandemic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Processing centers sent materials about the survey. This was paused until mid-May.</a:t>
            </a:r>
          </a:p>
          <a:p>
            <a:endParaRPr lang="en-US" dirty="0"/>
          </a:p>
        </p:txBody>
      </p:sp>
      <p:sp>
        <p:nvSpPr>
          <p:cNvPr id="4" name="Slide Number Placeholder 3"/>
          <p:cNvSpPr>
            <a:spLocks noGrp="1"/>
          </p:cNvSpPr>
          <p:nvPr>
            <p:ph type="sldNum" sz="quarter" idx="5"/>
          </p:nvPr>
        </p:nvSpPr>
        <p:spPr/>
        <p:txBody>
          <a:bodyPr/>
          <a:lstStyle/>
          <a:p>
            <a:fld id="{BF7DAFBE-DD9E-48DA-B20C-98887170458E}" type="slidenum">
              <a:rPr lang="en-US" smtClean="0"/>
              <a:t>28</a:t>
            </a:fld>
            <a:endParaRPr lang="en-US"/>
          </a:p>
        </p:txBody>
      </p:sp>
    </p:spTree>
    <p:extLst>
      <p:ext uri="{BB962C8B-B14F-4D97-AF65-F5344CB8AC3E}">
        <p14:creationId xmlns:p14="http://schemas.microsoft.com/office/powerpoint/2010/main" val="358259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7DAFBE-DD9E-48DA-B20C-98887170458E}" type="slidenum">
              <a:rPr lang="en-US" smtClean="0"/>
              <a:t>29</a:t>
            </a:fld>
            <a:endParaRPr lang="en-US"/>
          </a:p>
        </p:txBody>
      </p:sp>
    </p:spTree>
    <p:extLst>
      <p:ext uri="{BB962C8B-B14F-4D97-AF65-F5344CB8AC3E}">
        <p14:creationId xmlns:p14="http://schemas.microsoft.com/office/powerpoint/2010/main" val="1313232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BLS data center was shut down in the early months of the COVID-19 pandemic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Processing centers sent materials about the survey. This was paused until mid-May.</a:t>
            </a:r>
          </a:p>
          <a:p>
            <a:endParaRPr lang="en-US" dirty="0"/>
          </a:p>
        </p:txBody>
      </p:sp>
      <p:sp>
        <p:nvSpPr>
          <p:cNvPr id="4" name="Slide Number Placeholder 3"/>
          <p:cNvSpPr>
            <a:spLocks noGrp="1"/>
          </p:cNvSpPr>
          <p:nvPr>
            <p:ph type="sldNum" sz="quarter" idx="5"/>
          </p:nvPr>
        </p:nvSpPr>
        <p:spPr/>
        <p:txBody>
          <a:bodyPr/>
          <a:lstStyle/>
          <a:p>
            <a:fld id="{BF7DAFBE-DD9E-48DA-B20C-98887170458E}" type="slidenum">
              <a:rPr lang="en-US" smtClean="0"/>
              <a:t>30</a:t>
            </a:fld>
            <a:endParaRPr lang="en-US"/>
          </a:p>
        </p:txBody>
      </p:sp>
    </p:spTree>
    <p:extLst>
      <p:ext uri="{BB962C8B-B14F-4D97-AF65-F5344CB8AC3E}">
        <p14:creationId xmlns:p14="http://schemas.microsoft.com/office/powerpoint/2010/main" val="3429040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just shows the same things as the previous one but in the IPUMS Time Use system context.</a:t>
            </a:r>
          </a:p>
        </p:txBody>
      </p:sp>
      <p:sp>
        <p:nvSpPr>
          <p:cNvPr id="4" name="Slide Number Placeholder 3"/>
          <p:cNvSpPr>
            <a:spLocks noGrp="1"/>
          </p:cNvSpPr>
          <p:nvPr>
            <p:ph type="sldNum" sz="quarter" idx="5"/>
          </p:nvPr>
        </p:nvSpPr>
        <p:spPr/>
        <p:txBody>
          <a:bodyPr/>
          <a:lstStyle/>
          <a:p>
            <a:fld id="{BF7DAFBE-DD9E-48DA-B20C-98887170458E}" type="slidenum">
              <a:rPr lang="en-US" smtClean="0"/>
              <a:t>34</a:t>
            </a:fld>
            <a:endParaRPr lang="en-US"/>
          </a:p>
        </p:txBody>
      </p:sp>
    </p:spTree>
    <p:extLst>
      <p:ext uri="{BB962C8B-B14F-4D97-AF65-F5344CB8AC3E}">
        <p14:creationId xmlns:p14="http://schemas.microsoft.com/office/powerpoint/2010/main" val="1508639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Pause here and see what else people might be wondering before we tell them what we learned and make our recommendations.</a:t>
            </a:r>
          </a:p>
        </p:txBody>
      </p:sp>
      <p:sp>
        <p:nvSpPr>
          <p:cNvPr id="4" name="Slide Number Placeholder 3"/>
          <p:cNvSpPr>
            <a:spLocks noGrp="1"/>
          </p:cNvSpPr>
          <p:nvPr>
            <p:ph type="sldNum" sz="quarter" idx="5"/>
          </p:nvPr>
        </p:nvSpPr>
        <p:spPr/>
        <p:txBody>
          <a:bodyPr/>
          <a:lstStyle/>
          <a:p>
            <a:fld id="{BF7DAFBE-DD9E-48DA-B20C-98887170458E}" type="slidenum">
              <a:rPr lang="en-US" smtClean="0"/>
              <a:t>37</a:t>
            </a:fld>
            <a:endParaRPr lang="en-US"/>
          </a:p>
        </p:txBody>
      </p:sp>
    </p:spTree>
    <p:extLst>
      <p:ext uri="{BB962C8B-B14F-4D97-AF65-F5344CB8AC3E}">
        <p14:creationId xmlns:p14="http://schemas.microsoft.com/office/powerpoint/2010/main" val="25152365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Full year 2019 + partial year 2020 (January 1 to March 17 &amp; May 10 to December 31)</a:t>
            </a:r>
          </a:p>
          <a:p>
            <a:r>
              <a:rPr lang="en-US" dirty="0"/>
              <a:t>2. Partial year 2019 + partial year 2020 </a:t>
            </a:r>
          </a:p>
          <a:p>
            <a:endParaRPr lang="en-US" dirty="0"/>
          </a:p>
          <a:p>
            <a:r>
              <a:rPr lang="en-US" dirty="0"/>
              <a:t>The big question is which of these since most people probably want to focus on effects of pandemic on time use:</a:t>
            </a:r>
          </a:p>
          <a:p>
            <a:r>
              <a:rPr lang="en-US" dirty="0"/>
              <a:t>3. May to December 2019 + May to December 2020 – BLS published stats</a:t>
            </a:r>
          </a:p>
          <a:p>
            <a:r>
              <a:rPr lang="en-US" dirty="0"/>
              <a:t>4. Full year 2019 and May to December 2020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F7DAFBE-DD9E-48DA-B20C-98887170458E}" type="slidenum">
              <a:rPr lang="en-US" smtClean="0"/>
              <a:t>40</a:t>
            </a:fld>
            <a:endParaRPr lang="en-US"/>
          </a:p>
        </p:txBody>
      </p:sp>
    </p:spTree>
    <p:extLst>
      <p:ext uri="{BB962C8B-B14F-4D97-AF65-F5344CB8AC3E}">
        <p14:creationId xmlns:p14="http://schemas.microsoft.com/office/powerpoint/2010/main" val="1205675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proportion of employed respondents in January to March was .65 and .59 in May to December. This is not a surprise given the impact of the pandemic on employment. When using WT20, were no other differences in the May to December vs. Jan-Mar subsamples in 2020.  That increases our confidence that the </a:t>
            </a:r>
            <a:r>
              <a:rPr lang="en-US" dirty="0" err="1"/>
              <a:t>covid</a:t>
            </a:r>
            <a:r>
              <a:rPr lang="en-US" dirty="0"/>
              <a:t>-period ATUS subsample is not systematically different from the pre-</a:t>
            </a:r>
            <a:r>
              <a:rPr lang="en-US" dirty="0" err="1"/>
              <a:t>covid</a:t>
            </a:r>
            <a:r>
              <a:rPr lang="en-US" dirty="0"/>
              <a:t> period sample.</a:t>
            </a:r>
          </a:p>
          <a:p>
            <a:endParaRPr lang="en-US" dirty="0"/>
          </a:p>
          <a:p>
            <a:r>
              <a:rPr lang="en-US" dirty="0"/>
              <a:t>Unweighted estimates also showed that the </a:t>
            </a:r>
            <a:r>
              <a:rPr lang="en-US" dirty="0" err="1"/>
              <a:t>covid</a:t>
            </a:r>
            <a:r>
              <a:rPr lang="en-US" dirty="0"/>
              <a:t>-period sample was slightly less likely to be Hispanic and less likely to have a family income under $25,000.</a:t>
            </a:r>
          </a:p>
        </p:txBody>
      </p:sp>
      <p:sp>
        <p:nvSpPr>
          <p:cNvPr id="4" name="Slide Number Placeholder 3"/>
          <p:cNvSpPr>
            <a:spLocks noGrp="1"/>
          </p:cNvSpPr>
          <p:nvPr>
            <p:ph type="sldNum" sz="quarter" idx="5"/>
          </p:nvPr>
        </p:nvSpPr>
        <p:spPr/>
        <p:txBody>
          <a:bodyPr/>
          <a:lstStyle/>
          <a:p>
            <a:fld id="{BF7DAFBE-DD9E-48DA-B20C-98887170458E}" type="slidenum">
              <a:rPr lang="en-US" smtClean="0"/>
              <a:t>42</a:t>
            </a:fld>
            <a:endParaRPr lang="en-US"/>
          </a:p>
        </p:txBody>
      </p:sp>
    </p:spTree>
    <p:extLst>
      <p:ext uri="{BB962C8B-B14F-4D97-AF65-F5344CB8AC3E}">
        <p14:creationId xmlns:p14="http://schemas.microsoft.com/office/powerpoint/2010/main" val="12620555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7DAFBE-DD9E-48DA-B20C-98887170458E}" type="slidenum">
              <a:rPr lang="en-US" smtClean="0"/>
              <a:t>44</a:t>
            </a:fld>
            <a:endParaRPr lang="en-US"/>
          </a:p>
        </p:txBody>
      </p:sp>
    </p:spTree>
    <p:extLst>
      <p:ext uri="{BB962C8B-B14F-4D97-AF65-F5344CB8AC3E}">
        <p14:creationId xmlns:p14="http://schemas.microsoft.com/office/powerpoint/2010/main" val="23565599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7DAFBE-DD9E-48DA-B20C-98887170458E}" type="slidenum">
              <a:rPr lang="en-US" smtClean="0"/>
              <a:t>46</a:t>
            </a:fld>
            <a:endParaRPr lang="en-US"/>
          </a:p>
        </p:txBody>
      </p:sp>
    </p:spTree>
    <p:extLst>
      <p:ext uri="{BB962C8B-B14F-4D97-AF65-F5344CB8AC3E}">
        <p14:creationId xmlns:p14="http://schemas.microsoft.com/office/powerpoint/2010/main" val="8578462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adjusted differences between 2019 and 2020 using different combinations of subsamples and weights. </a:t>
            </a:r>
          </a:p>
          <a:p>
            <a:endParaRPr lang="en-US" dirty="0"/>
          </a:p>
          <a:p>
            <a:r>
              <a:rPr lang="en-US" dirty="0"/>
              <a:t>The green outline shows the coefficients that we presented graphically in the previous slide. </a:t>
            </a:r>
          </a:p>
          <a:p>
            <a:endParaRPr lang="en-US" dirty="0"/>
          </a:p>
          <a:p>
            <a:r>
              <a:rPr lang="en-US" dirty="0"/>
              <a:t>The blue outlined columns are our first big take away message:</a:t>
            </a:r>
          </a:p>
          <a:p>
            <a:pPr marL="228600" indent="-228600">
              <a:buAutoNum type="arabicPeriod"/>
            </a:pPr>
            <a:r>
              <a:rPr lang="en-US" dirty="0"/>
              <a:t>The coefficients in the last two columns are extremely similar. You get very similar differences between 2019 and 2020 in the aggregate if you use either the full year of 2019 data and WT06 or the May to December 2019 data with WT20. </a:t>
            </a:r>
          </a:p>
          <a:p>
            <a:pPr marL="228600" indent="-228600">
              <a:buAutoNum type="arabicPeriod"/>
            </a:pPr>
            <a:endParaRPr lang="en-US" dirty="0"/>
          </a:p>
          <a:p>
            <a:pPr marL="228600" indent="-228600">
              <a:buAutoNum type="arabicPeriod"/>
            </a:pPr>
            <a:r>
              <a:rPr lang="en-US" dirty="0"/>
              <a:t>The red outlined columns compared to the blue show that when you use all of the 2020 data – so including the January to March data,  differences between 2019 and 2020 are still in the same direction as when you focus on the May to December 2020 data only but the coefficients are slightly attenuated in most cases. </a:t>
            </a:r>
          </a:p>
          <a:p>
            <a:pPr marL="228600" indent="-228600">
              <a:buAutoNum type="arabicPeriod"/>
            </a:pPr>
            <a:endParaRPr lang="en-US" dirty="0"/>
          </a:p>
          <a:p>
            <a:pPr marL="0" indent="0">
              <a:buNone/>
            </a:pPr>
            <a:r>
              <a:rPr lang="en-US" dirty="0"/>
              <a:t>Essentially you get a slightly larger differences between 2019 and 2020 if you eliminate the January to March data, but the results are qualitatively similar. They’re also robust to weighting choices. </a:t>
            </a:r>
          </a:p>
        </p:txBody>
      </p:sp>
      <p:sp>
        <p:nvSpPr>
          <p:cNvPr id="4" name="Slide Number Placeholder 3"/>
          <p:cNvSpPr>
            <a:spLocks noGrp="1"/>
          </p:cNvSpPr>
          <p:nvPr>
            <p:ph type="sldNum" sz="quarter" idx="5"/>
          </p:nvPr>
        </p:nvSpPr>
        <p:spPr/>
        <p:txBody>
          <a:bodyPr/>
          <a:lstStyle/>
          <a:p>
            <a:fld id="{BF7DAFBE-DD9E-48DA-B20C-98887170458E}" type="slidenum">
              <a:rPr lang="en-US" smtClean="0"/>
              <a:t>47</a:t>
            </a:fld>
            <a:endParaRPr lang="en-US"/>
          </a:p>
        </p:txBody>
      </p:sp>
    </p:spTree>
    <p:extLst>
      <p:ext uri="{BB962C8B-B14F-4D97-AF65-F5344CB8AC3E}">
        <p14:creationId xmlns:p14="http://schemas.microsoft.com/office/powerpoint/2010/main" val="2257623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COVID-19 pandemic arguably affected every single person in the world. During this public health crisis, schools closed, workplaces shifted to remote work when possible, and many low wage workers suddenly became essential workers who had to be at work despite the coronavirus running rampant through communities. Social distancing kept people at home and away from their families and friends. For some, trips to the grocery store were replaced by grocery delivery. Others tried to reduce the number of trips they made to stores. Daily routines were disrupted. Suddenly the taken for grantedness of daily life was exposed and upended. Everyone suddenly had to navigate changing rules about who could leave the house, for what, and whether it was safe to be around people who you didn’t live with. This massive disruption to social life didn’t end as stay-at-home orders were lifted. </a:t>
            </a:r>
          </a:p>
        </p:txBody>
      </p:sp>
      <p:sp>
        <p:nvSpPr>
          <p:cNvPr id="4" name="Slide Number Placeholder 3"/>
          <p:cNvSpPr>
            <a:spLocks noGrp="1"/>
          </p:cNvSpPr>
          <p:nvPr>
            <p:ph type="sldNum" sz="quarter" idx="5"/>
          </p:nvPr>
        </p:nvSpPr>
        <p:spPr/>
        <p:txBody>
          <a:bodyPr/>
          <a:lstStyle/>
          <a:p>
            <a:fld id="{BF7DAFBE-DD9E-48DA-B20C-98887170458E}" type="slidenum">
              <a:rPr lang="en-US" smtClean="0"/>
              <a:t>3</a:t>
            </a:fld>
            <a:endParaRPr lang="en-US"/>
          </a:p>
        </p:txBody>
      </p:sp>
    </p:spTree>
    <p:extLst>
      <p:ext uri="{BB962C8B-B14F-4D97-AF65-F5344CB8AC3E}">
        <p14:creationId xmlns:p14="http://schemas.microsoft.com/office/powerpoint/2010/main" val="31923047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7DAFBE-DD9E-48DA-B20C-98887170458E}" type="slidenum">
              <a:rPr lang="en-US" smtClean="0"/>
              <a:t>49</a:t>
            </a:fld>
            <a:endParaRPr lang="en-US"/>
          </a:p>
        </p:txBody>
      </p:sp>
    </p:spTree>
    <p:extLst>
      <p:ext uri="{BB962C8B-B14F-4D97-AF65-F5344CB8AC3E}">
        <p14:creationId xmlns:p14="http://schemas.microsoft.com/office/powerpoint/2010/main" val="31772212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7DAFBE-DD9E-48DA-B20C-98887170458E}" type="slidenum">
              <a:rPr lang="en-US" smtClean="0"/>
              <a:t>51</a:t>
            </a:fld>
            <a:endParaRPr lang="en-US"/>
          </a:p>
        </p:txBody>
      </p:sp>
    </p:spTree>
    <p:extLst>
      <p:ext uri="{BB962C8B-B14F-4D97-AF65-F5344CB8AC3E}">
        <p14:creationId xmlns:p14="http://schemas.microsoft.com/office/powerpoint/2010/main" val="34141924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7DAFBE-DD9E-48DA-B20C-98887170458E}" type="slidenum">
              <a:rPr lang="en-US" smtClean="0"/>
              <a:t>55</a:t>
            </a:fld>
            <a:endParaRPr lang="en-US"/>
          </a:p>
        </p:txBody>
      </p:sp>
    </p:spTree>
    <p:extLst>
      <p:ext uri="{BB962C8B-B14F-4D97-AF65-F5344CB8AC3E}">
        <p14:creationId xmlns:p14="http://schemas.microsoft.com/office/powerpoint/2010/main" val="3601124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Fall 2020, a Pew Research report indicates that 74% of Americans say their life has changed a fair amount or a great deal as a result of the </a:t>
            </a:r>
            <a:r>
              <a:rPr lang="en-US" dirty="0" err="1"/>
              <a:t>coronovarius</a:t>
            </a:r>
            <a:r>
              <a:rPr lang="en-US" dirty="0"/>
              <a:t> outbreak. </a:t>
            </a:r>
          </a:p>
          <a:p>
            <a:endParaRPr lang="en-US" dirty="0"/>
          </a:p>
          <a:p>
            <a:pPr algn="l">
              <a:buFont typeface="Arial" panose="020B0604020202020204" pitchFamily="34" charset="0"/>
              <a:buNone/>
            </a:pPr>
            <a:r>
              <a:rPr lang="en-US" dirty="0"/>
              <a:t>The American Time Use Survey is arguably the ideal dataset to examine changes in daily behaviors, where they occur, and patterns of social interaction given the temporal scope of the data. The ATUS includes annual data from 2003 to 2019 from population representative samples and data from during the COVID-19 pandemic (May to December 2020). We argue that changes in daily routines and behaviors are best understood </a:t>
            </a:r>
            <a:r>
              <a:rPr lang="en-US" b="0" i="0" dirty="0">
                <a:solidFill>
                  <a:srgbClr val="222222"/>
                </a:solidFill>
                <a:effectLst/>
                <a:latin typeface="Arial" panose="020B0604020202020204" pitchFamily="34" charset="0"/>
              </a:rPr>
              <a:t>in recent temporal context. </a:t>
            </a:r>
          </a:p>
          <a:p>
            <a:br>
              <a:rPr lang="en-US" dirty="0"/>
            </a:br>
            <a:endParaRPr lang="en-US" dirty="0"/>
          </a:p>
        </p:txBody>
      </p:sp>
      <p:sp>
        <p:nvSpPr>
          <p:cNvPr id="4" name="Slide Number Placeholder 3"/>
          <p:cNvSpPr>
            <a:spLocks noGrp="1"/>
          </p:cNvSpPr>
          <p:nvPr>
            <p:ph type="sldNum" sz="quarter" idx="5"/>
          </p:nvPr>
        </p:nvSpPr>
        <p:spPr/>
        <p:txBody>
          <a:bodyPr/>
          <a:lstStyle/>
          <a:p>
            <a:fld id="{BF7DAFBE-DD9E-48DA-B20C-98887170458E}" type="slidenum">
              <a:rPr lang="en-US" smtClean="0"/>
              <a:t>4</a:t>
            </a:fld>
            <a:endParaRPr lang="en-US"/>
          </a:p>
        </p:txBody>
      </p:sp>
    </p:spTree>
    <p:extLst>
      <p:ext uri="{BB962C8B-B14F-4D97-AF65-F5344CB8AC3E}">
        <p14:creationId xmlns:p14="http://schemas.microsoft.com/office/powerpoint/2010/main" val="3253139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data collections sprang up during the pandemic to begin to understand the quick spread of the deadly coronavirus and the impacts of this massive public health crisis on daily life. These studies are important. They often contain rich data on perceptions and attitudes and provide a lens for understanding the health and well being of people throughout the world. </a:t>
            </a:r>
          </a:p>
          <a:p>
            <a:endParaRPr lang="en-US" dirty="0"/>
          </a:p>
          <a:p>
            <a:r>
              <a:rPr lang="en-US" dirty="0"/>
              <a:t>But as I mentioned before, daily routines were disrupted and it wasn’t until this happened that the ways we spend our time changed so radically that there was widespread interest in the use of time. </a:t>
            </a:r>
          </a:p>
          <a:p>
            <a:endParaRPr lang="en-US" dirty="0"/>
          </a:p>
          <a:p>
            <a:r>
              <a:rPr lang="en-US" dirty="0"/>
              <a:t>So here we are – together today to learn more about the ATUS, which is truly a national treasure for investigating how the COVID-19 pandemic influenced daily behaviors and interactions. </a:t>
            </a:r>
          </a:p>
          <a:p>
            <a:endParaRPr lang="en-US" dirty="0"/>
          </a:p>
          <a:p>
            <a:r>
              <a:rPr lang="en-US" dirty="0"/>
              <a:t>I want to quickly highlight some of the benefits of the ATUS.</a:t>
            </a:r>
          </a:p>
        </p:txBody>
      </p:sp>
      <p:sp>
        <p:nvSpPr>
          <p:cNvPr id="4" name="Slide Number Placeholder 3"/>
          <p:cNvSpPr>
            <a:spLocks noGrp="1"/>
          </p:cNvSpPr>
          <p:nvPr>
            <p:ph type="sldNum" sz="quarter" idx="5"/>
          </p:nvPr>
        </p:nvSpPr>
        <p:spPr/>
        <p:txBody>
          <a:bodyPr/>
          <a:lstStyle/>
          <a:p>
            <a:fld id="{BF7DAFBE-DD9E-48DA-B20C-98887170458E}" type="slidenum">
              <a:rPr lang="en-US" smtClean="0"/>
              <a:t>5</a:t>
            </a:fld>
            <a:endParaRPr lang="en-US"/>
          </a:p>
        </p:txBody>
      </p:sp>
    </p:spTree>
    <p:extLst>
      <p:ext uri="{BB962C8B-B14F-4D97-AF65-F5344CB8AC3E}">
        <p14:creationId xmlns:p14="http://schemas.microsoft.com/office/powerpoint/2010/main" val="2123433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7DAFBE-DD9E-48DA-B20C-98887170458E}" type="slidenum">
              <a:rPr lang="en-US" smtClean="0"/>
              <a:t>9</a:t>
            </a:fld>
            <a:endParaRPr lang="en-US"/>
          </a:p>
        </p:txBody>
      </p:sp>
    </p:spTree>
    <p:extLst>
      <p:ext uri="{BB962C8B-B14F-4D97-AF65-F5344CB8AC3E}">
        <p14:creationId xmlns:p14="http://schemas.microsoft.com/office/powerpoint/2010/main" val="2992512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get asked often what IPUMS stands for. It was previously an acronym for Integrated public use microdata series, but now we are just IPUMS. </a:t>
            </a:r>
          </a:p>
          <a:p>
            <a:endParaRPr lang="en-US" dirty="0"/>
          </a:p>
          <a:p>
            <a:r>
              <a:rPr lang="en-US" dirty="0"/>
              <a:t>We curate, document, harmonize, and deliver US and international census and survey data to the research community. Our goal is to improve and simplify access to the world’s population microdata and our focus to date has been on large-scale census and survey data.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 high level, we standardize data across time and place so that members of the research community have a common starting point for their research and spend more time analyzing the data. Our work eliminates the need for every researcher to locate multiple datasets and navigate differences in variable names and coding schemes.</a:t>
            </a:r>
          </a:p>
          <a:p>
            <a:endParaRPr lang="en-US" dirty="0"/>
          </a:p>
          <a:p>
            <a:r>
              <a:rPr lang="en-US" dirty="0"/>
              <a:t>We also make documentation available where researchers need it. We provide documentation at the variable level, for example, so that researchers using census data from multiple countries  can know quickly what issues they might encounter making comparisons across countries. </a:t>
            </a:r>
          </a:p>
          <a:p>
            <a:endParaRPr lang="en-US" dirty="0"/>
          </a:p>
          <a:p>
            <a:r>
              <a:rPr lang="en-US" dirty="0"/>
              <a:t>All of these data are freely available.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 do a lot of the behind the scenes work. Now let’s talk about what you need to do to use IPUMS.</a:t>
            </a:r>
          </a:p>
          <a:p>
            <a:endParaRPr lang="en-US" dirty="0"/>
          </a:p>
        </p:txBody>
      </p:sp>
      <p:sp>
        <p:nvSpPr>
          <p:cNvPr id="4" name="Slide Number Placeholder 3"/>
          <p:cNvSpPr>
            <a:spLocks noGrp="1"/>
          </p:cNvSpPr>
          <p:nvPr>
            <p:ph type="sldNum" sz="quarter" idx="5"/>
          </p:nvPr>
        </p:nvSpPr>
        <p:spPr/>
        <p:txBody>
          <a:bodyPr/>
          <a:lstStyle/>
          <a:p>
            <a:pPr>
              <a:defRPr/>
            </a:pPr>
            <a:fld id="{DD582E97-6B70-455A-B79D-1EFBE64BC834}" type="slidenum">
              <a:rPr lang="en-US" altLang="en-US" smtClean="0"/>
              <a:pPr>
                <a:defRPr/>
              </a:pPr>
              <a:t>10</a:t>
            </a:fld>
            <a:endParaRPr lang="en-US" altLang="en-US"/>
          </a:p>
        </p:txBody>
      </p:sp>
    </p:spTree>
    <p:extLst>
      <p:ext uri="{BB962C8B-B14F-4D97-AF65-F5344CB8AC3E}">
        <p14:creationId xmlns:p14="http://schemas.microsoft.com/office/powerpoint/2010/main" val="2704542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IPUMS Time Use is part of a suite of</a:t>
            </a:r>
            <a:r>
              <a:rPr lang="en-US" baseline="0" dirty="0"/>
              <a:t> IPUMS projects at the University of Minnesota</a:t>
            </a:r>
          </a:p>
          <a:p>
            <a:endParaRPr lang="en-US" baseline="0" dirty="0"/>
          </a:p>
          <a:p>
            <a:r>
              <a:rPr lang="en-US" dirty="0"/>
              <a:t>IPUMS stands for: Integrated Public Use Microdata Series</a:t>
            </a:r>
          </a:p>
          <a:p>
            <a:r>
              <a:rPr lang="en-US" dirty="0"/>
              <a:t>However, it is now just “IPUMS”</a:t>
            </a:r>
          </a:p>
          <a:p>
            <a:r>
              <a:rPr lang="en-US" dirty="0"/>
              <a:t>Developed by the University of Minnesota and archived at the University of Minnesota</a:t>
            </a:r>
          </a:p>
          <a:p>
            <a:r>
              <a:rPr lang="en-US" dirty="0"/>
              <a:t>Originally  contained census data for the U.S. and other nations</a:t>
            </a:r>
          </a:p>
          <a:p>
            <a:r>
              <a:rPr lang="en-US" dirty="0"/>
              <a:t>Now has time use data in a similar web-based system</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BF7DAFBE-DD9E-48DA-B20C-98887170458E}" type="slidenum">
              <a:rPr lang="en-US" smtClean="0"/>
              <a:t>11</a:t>
            </a:fld>
            <a:endParaRPr lang="en-US"/>
          </a:p>
        </p:txBody>
      </p:sp>
    </p:spTree>
    <p:extLst>
      <p:ext uri="{BB962C8B-B14F-4D97-AF65-F5344CB8AC3E}">
        <p14:creationId xmlns:p14="http://schemas.microsoft.com/office/powerpoint/2010/main" val="1412597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use IPUMS you register and visit ipums.org which is where we make all of the standardized data and documentation available to researchers via web-based data dissemination systems. </a:t>
            </a:r>
          </a:p>
          <a:p>
            <a:endParaRPr lang="en-US" dirty="0"/>
          </a:p>
          <a:p>
            <a:r>
              <a:rPr lang="en-US" dirty="0"/>
              <a:t>From IPUMS researchers can create customized datasets so that they get only the years and countries of data they want and only the variables they need for their analysis. Our system creates the dataset exactly specified by the researcher. </a:t>
            </a:r>
          </a:p>
          <a:p>
            <a:endParaRPr lang="en-US" dirty="0"/>
          </a:p>
          <a:p>
            <a:r>
              <a:rPr lang="en-US" dirty="0"/>
              <a:t>The researcher then downloads and analyzes the microdata. </a:t>
            </a:r>
          </a:p>
          <a:p>
            <a:endParaRPr lang="en-US" dirty="0"/>
          </a:p>
          <a:p>
            <a:r>
              <a:rPr lang="en-US" dirty="0"/>
              <a:t>And we have an amazing user support team ready to help you – via email or a user forum -- if you run into problems. In addition we’ve developed tutorials and training exercises.</a:t>
            </a:r>
          </a:p>
          <a:p>
            <a:endParaRPr lang="en-US" dirty="0"/>
          </a:p>
        </p:txBody>
      </p:sp>
      <p:sp>
        <p:nvSpPr>
          <p:cNvPr id="4" name="Slide Number Placeholder 3"/>
          <p:cNvSpPr>
            <a:spLocks noGrp="1"/>
          </p:cNvSpPr>
          <p:nvPr>
            <p:ph type="sldNum" sz="quarter" idx="5"/>
          </p:nvPr>
        </p:nvSpPr>
        <p:spPr/>
        <p:txBody>
          <a:bodyPr/>
          <a:lstStyle/>
          <a:p>
            <a:fld id="{BF7DAFBE-DD9E-48DA-B20C-98887170458E}" type="slidenum">
              <a:rPr lang="en-US" smtClean="0"/>
              <a:t>12</a:t>
            </a:fld>
            <a:endParaRPr lang="en-US"/>
          </a:p>
        </p:txBody>
      </p:sp>
    </p:spTree>
    <p:extLst>
      <p:ext uri="{BB962C8B-B14F-4D97-AF65-F5344CB8AC3E}">
        <p14:creationId xmlns:p14="http://schemas.microsoft.com/office/powerpoint/2010/main" val="26633232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IPUMS_Wksp2017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67230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descr="IPUMS_Wksp20171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chor="b"/>
          <a:lstStyle/>
          <a:p>
            <a:r>
              <a:rPr lang="en-US" dirty="0"/>
              <a:t>Click to edit Master title style</a:t>
            </a:r>
          </a:p>
        </p:txBody>
      </p:sp>
      <p:sp>
        <p:nvSpPr>
          <p:cNvPr id="6" name="Content Placeholder 2"/>
          <p:cNvSpPr>
            <a:spLocks noGrp="1"/>
          </p:cNvSpPr>
          <p:nvPr>
            <p:ph idx="1"/>
          </p:nvPr>
        </p:nvSpPr>
        <p:spPr>
          <a:xfrm>
            <a:off x="457200" y="1600200"/>
            <a:ext cx="8229600" cy="4525963"/>
          </a:xfrm>
        </p:spPr>
        <p:txBody>
          <a:bodyPr/>
          <a:lstStyle>
            <a:lvl2pPr marL="742950" indent="-285750">
              <a:buFont typeface="Arial" panose="020B0604020202020204" pitchFamily="34" charset="0"/>
              <a:buChar char="•"/>
              <a:defRPr/>
            </a:lvl2pPr>
            <a:lvl4pPr marL="1714500" indent="-342900">
              <a:buFont typeface="Arial" panose="020B0604020202020204" pitchFamily="34" charset="0"/>
              <a:buChar char="•"/>
              <a:defRPr/>
            </a:lvl4pPr>
            <a:lvl5pPr marL="2057400" indent="-2286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UM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76451" y="425258"/>
            <a:ext cx="908050" cy="210684"/>
          </a:xfrm>
          <a:prstGeom prst="rect">
            <a:avLst/>
          </a:prstGeom>
        </p:spPr>
      </p:pic>
      <p:pic>
        <p:nvPicPr>
          <p:cNvPr id="7" name="Picture 6" descr="ctur_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09901" y="373687"/>
            <a:ext cx="311149" cy="248017"/>
          </a:xfrm>
          <a:prstGeom prst="rect">
            <a:avLst/>
          </a:prstGeom>
        </p:spPr>
      </p:pic>
    </p:spTree>
    <p:extLst>
      <p:ext uri="{BB962C8B-B14F-4D97-AF65-F5344CB8AC3E}">
        <p14:creationId xmlns:p14="http://schemas.microsoft.com/office/powerpoint/2010/main" val="3197090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descr="IPUMS_Wksp20172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457200" y="16002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70908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4" name="Picture 3" descr="IPUMS_Wksp20172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457200" y="16002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0225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IPUMS_Wksp20172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 name="Title 1"/>
          <p:cNvSpPr>
            <a:spLocks noGrp="1"/>
          </p:cNvSpPr>
          <p:nvPr>
            <p:ph type="ctrTitle"/>
          </p:nvPr>
        </p:nvSpPr>
        <p:spPr>
          <a:xfrm>
            <a:off x="685800" y="2130425"/>
            <a:ext cx="7772400" cy="1470025"/>
          </a:xfrm>
        </p:spPr>
        <p:txBody>
          <a:bodyPr/>
          <a:lstStyle>
            <a:lvl1pPr>
              <a:defRPr>
                <a:solidFill>
                  <a:schemeClr val="bg1">
                    <a:lumMod val="85000"/>
                  </a:schemeClr>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324581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181EAE-5505-4E43-A449-2919B22A077E}" type="datetimeFigureOut">
              <a:rPr lang="en-US" smtClean="0"/>
              <a:t>4/4/22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F2B688-D3A9-3C42-B271-4C5387D22298}" type="slidenum">
              <a:rPr lang="en-US" smtClean="0"/>
              <a:t>‹#›</a:t>
            </a:fld>
            <a:endParaRPr lang="en-US"/>
          </a:p>
        </p:txBody>
      </p:sp>
    </p:spTree>
    <p:extLst>
      <p:ext uri="{BB962C8B-B14F-4D97-AF65-F5344CB8AC3E}">
        <p14:creationId xmlns:p14="http://schemas.microsoft.com/office/powerpoint/2010/main" val="515316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181EAE-5505-4E43-A449-2919B22A077E}" type="datetimeFigureOut">
              <a:rPr lang="en-US" smtClean="0"/>
              <a:t>4/4/22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F2B688-D3A9-3C42-B271-4C5387D22298}" type="slidenum">
              <a:rPr lang="en-US" smtClean="0"/>
              <a:t>‹#›</a:t>
            </a:fld>
            <a:endParaRPr lang="en-US"/>
          </a:p>
        </p:txBody>
      </p:sp>
    </p:spTree>
    <p:extLst>
      <p:ext uri="{BB962C8B-B14F-4D97-AF65-F5344CB8AC3E}">
        <p14:creationId xmlns:p14="http://schemas.microsoft.com/office/powerpoint/2010/main" val="1551265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181EAE-5505-4E43-A449-2919B22A077E}" type="datetimeFigureOut">
              <a:rPr lang="en-US" smtClean="0"/>
              <a:t>4/4/22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F2B688-D3A9-3C42-B271-4C5387D22298}" type="slidenum">
              <a:rPr lang="en-US" smtClean="0"/>
              <a:t>‹#›</a:t>
            </a:fld>
            <a:endParaRPr lang="en-US"/>
          </a:p>
        </p:txBody>
      </p:sp>
    </p:spTree>
    <p:extLst>
      <p:ext uri="{BB962C8B-B14F-4D97-AF65-F5344CB8AC3E}">
        <p14:creationId xmlns:p14="http://schemas.microsoft.com/office/powerpoint/2010/main" val="2591848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181EAE-5505-4E43-A449-2919B22A077E}" type="datetimeFigureOut">
              <a:rPr lang="en-US" smtClean="0"/>
              <a:t>4/4/22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F2B688-D3A9-3C42-B271-4C5387D22298}" type="slidenum">
              <a:rPr lang="en-US" smtClean="0"/>
              <a:t>‹#›</a:t>
            </a:fld>
            <a:endParaRPr lang="en-US"/>
          </a:p>
        </p:txBody>
      </p:sp>
    </p:spTree>
    <p:extLst>
      <p:ext uri="{BB962C8B-B14F-4D97-AF65-F5344CB8AC3E}">
        <p14:creationId xmlns:p14="http://schemas.microsoft.com/office/powerpoint/2010/main" val="9558150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181EAE-5505-4E43-A449-2919B22A077E}" type="datetimeFigureOut">
              <a:rPr lang="en-US" smtClean="0"/>
              <a:t>4/4/22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F2B688-D3A9-3C42-B271-4C5387D22298}" type="slidenum">
              <a:rPr lang="en-US" smtClean="0"/>
              <a:t>‹#›</a:t>
            </a:fld>
            <a:endParaRPr lang="en-US"/>
          </a:p>
        </p:txBody>
      </p:sp>
    </p:spTree>
    <p:extLst>
      <p:ext uri="{BB962C8B-B14F-4D97-AF65-F5344CB8AC3E}">
        <p14:creationId xmlns:p14="http://schemas.microsoft.com/office/powerpoint/2010/main" val="723048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181EAE-5505-4E43-A449-2919B22A077E}" type="datetimeFigureOut">
              <a:rPr lang="en-US" smtClean="0"/>
              <a:t>4/4/22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F2B688-D3A9-3C42-B271-4C5387D22298}" type="slidenum">
              <a:rPr lang="en-US" smtClean="0"/>
              <a:t>‹#›</a:t>
            </a:fld>
            <a:endParaRPr lang="en-US"/>
          </a:p>
        </p:txBody>
      </p:sp>
    </p:spTree>
    <p:extLst>
      <p:ext uri="{BB962C8B-B14F-4D97-AF65-F5344CB8AC3E}">
        <p14:creationId xmlns:p14="http://schemas.microsoft.com/office/powerpoint/2010/main" val="2823963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descr="IPUMS_Wksp2017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95631"/>
            <a:ext cx="8229600" cy="1143000"/>
          </a:xfrm>
        </p:spPr>
        <p:txBody>
          <a:bodyPr/>
          <a:lstStyle>
            <a:lvl1pPr>
              <a:defRPr>
                <a:solidFill>
                  <a:schemeClr val="tx2">
                    <a:lumMod val="75000"/>
                  </a:schemeClr>
                </a:solidFill>
              </a:defRPr>
            </a:lvl1pPr>
          </a:lstStyle>
          <a:p>
            <a:r>
              <a:rPr lang="en-US" dirty="0"/>
              <a:t>Click to edit Master title style</a:t>
            </a:r>
          </a:p>
        </p:txBody>
      </p:sp>
      <p:sp>
        <p:nvSpPr>
          <p:cNvPr id="7" name="Content Placeholder 2"/>
          <p:cNvSpPr>
            <a:spLocks noGrp="1"/>
          </p:cNvSpPr>
          <p:nvPr>
            <p:ph idx="1"/>
          </p:nvPr>
        </p:nvSpPr>
        <p:spPr>
          <a:xfrm>
            <a:off x="457200" y="1600200"/>
            <a:ext cx="8229600" cy="4525963"/>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919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181EAE-5505-4E43-A449-2919B22A077E}" type="datetimeFigureOut">
              <a:rPr lang="en-US" smtClean="0"/>
              <a:t>4/4/22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F2B688-D3A9-3C42-B271-4C5387D22298}" type="slidenum">
              <a:rPr lang="en-US" smtClean="0"/>
              <a:t>‹#›</a:t>
            </a:fld>
            <a:endParaRPr lang="en-US"/>
          </a:p>
        </p:txBody>
      </p:sp>
    </p:spTree>
    <p:extLst>
      <p:ext uri="{BB962C8B-B14F-4D97-AF65-F5344CB8AC3E}">
        <p14:creationId xmlns:p14="http://schemas.microsoft.com/office/powerpoint/2010/main" val="4151380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181EAE-5505-4E43-A449-2919B22A077E}" type="datetimeFigureOut">
              <a:rPr lang="en-US" smtClean="0"/>
              <a:t>4/4/22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F2B688-D3A9-3C42-B271-4C5387D22298}" type="slidenum">
              <a:rPr lang="en-US" smtClean="0"/>
              <a:t>‹#›</a:t>
            </a:fld>
            <a:endParaRPr lang="en-US"/>
          </a:p>
        </p:txBody>
      </p:sp>
    </p:spTree>
    <p:extLst>
      <p:ext uri="{BB962C8B-B14F-4D97-AF65-F5344CB8AC3E}">
        <p14:creationId xmlns:p14="http://schemas.microsoft.com/office/powerpoint/2010/main" val="140568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181EAE-5505-4E43-A449-2919B22A077E}" type="datetimeFigureOut">
              <a:rPr lang="en-US" smtClean="0"/>
              <a:t>4/4/22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F2B688-D3A9-3C42-B271-4C5387D22298}" type="slidenum">
              <a:rPr lang="en-US" smtClean="0"/>
              <a:t>‹#›</a:t>
            </a:fld>
            <a:endParaRPr lang="en-US"/>
          </a:p>
        </p:txBody>
      </p:sp>
    </p:spTree>
    <p:extLst>
      <p:ext uri="{BB962C8B-B14F-4D97-AF65-F5344CB8AC3E}">
        <p14:creationId xmlns:p14="http://schemas.microsoft.com/office/powerpoint/2010/main" val="9424004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181EAE-5505-4E43-A449-2919B22A077E}" type="datetimeFigureOut">
              <a:rPr lang="en-US" smtClean="0"/>
              <a:t>4/4/22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F2B688-D3A9-3C42-B271-4C5387D22298}" type="slidenum">
              <a:rPr lang="en-US" smtClean="0"/>
              <a:t>‹#›</a:t>
            </a:fld>
            <a:endParaRPr lang="en-US"/>
          </a:p>
        </p:txBody>
      </p:sp>
    </p:spTree>
    <p:extLst>
      <p:ext uri="{BB962C8B-B14F-4D97-AF65-F5344CB8AC3E}">
        <p14:creationId xmlns:p14="http://schemas.microsoft.com/office/powerpoint/2010/main" val="28451430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a:t>Click to edit Master title style</a:t>
            </a:r>
          </a:p>
        </p:txBody>
      </p:sp>
      <p:sp>
        <p:nvSpPr>
          <p:cNvPr id="3" name="Table Placeholder 2"/>
          <p:cNvSpPr>
            <a:spLocks noGrp="1"/>
          </p:cNvSpPr>
          <p:nvPr>
            <p:ph type="tbl" idx="1"/>
          </p:nvPr>
        </p:nvSpPr>
        <p:spPr>
          <a:xfrm>
            <a:off x="457200" y="1981200"/>
            <a:ext cx="8229600" cy="3886200"/>
          </a:xfrm>
        </p:spPr>
        <p:txBody>
          <a:bodyPr/>
          <a:lstStyle/>
          <a:p>
            <a:pPr lvl="0"/>
            <a:endParaRPr lang="en-US" noProof="0"/>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F4A94549-FD24-4B29-B393-B95B263E3173}" type="slidenum">
              <a:rPr lang="en-US" altLang="en-US"/>
              <a:pPr/>
              <a:t>‹#›</a:t>
            </a:fld>
            <a:endParaRPr lang="en-US" alt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805644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IPUMS_Wksp2017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86946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181EAE-5505-4E43-A449-2919B22A077E}" type="datetimeFigureOut">
              <a:rPr lang="en-US" smtClean="0"/>
              <a:t>4/4/22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F2B688-D3A9-3C42-B271-4C5387D22298}" type="slidenum">
              <a:rPr lang="en-US" smtClean="0"/>
              <a:t>‹#›</a:t>
            </a:fld>
            <a:endParaRPr lang="en-US"/>
          </a:p>
        </p:txBody>
      </p:sp>
    </p:spTree>
    <p:extLst>
      <p:ext uri="{BB962C8B-B14F-4D97-AF65-F5344CB8AC3E}">
        <p14:creationId xmlns:p14="http://schemas.microsoft.com/office/powerpoint/2010/main" val="2299771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181EAE-5505-4E43-A449-2919B22A077E}" type="datetimeFigureOut">
              <a:rPr lang="en-US" smtClean="0"/>
              <a:t>4/4/22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F2B688-D3A9-3C42-B271-4C5387D22298}" type="slidenum">
              <a:rPr lang="en-US" smtClean="0"/>
              <a:t>‹#›</a:t>
            </a:fld>
            <a:endParaRPr lang="en-US"/>
          </a:p>
        </p:txBody>
      </p:sp>
    </p:spTree>
    <p:extLst>
      <p:ext uri="{BB962C8B-B14F-4D97-AF65-F5344CB8AC3E}">
        <p14:creationId xmlns:p14="http://schemas.microsoft.com/office/powerpoint/2010/main" val="41001302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181EAE-5505-4E43-A449-2919B22A077E}" type="datetimeFigureOut">
              <a:rPr lang="en-US" smtClean="0"/>
              <a:t>4/4/22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F2B688-D3A9-3C42-B271-4C5387D22298}" type="slidenum">
              <a:rPr lang="en-US" smtClean="0"/>
              <a:t>‹#›</a:t>
            </a:fld>
            <a:endParaRPr lang="en-US"/>
          </a:p>
        </p:txBody>
      </p:sp>
    </p:spTree>
    <p:extLst>
      <p:ext uri="{BB962C8B-B14F-4D97-AF65-F5344CB8AC3E}">
        <p14:creationId xmlns:p14="http://schemas.microsoft.com/office/powerpoint/2010/main" val="18127201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181EAE-5505-4E43-A449-2919B22A077E}" type="datetimeFigureOut">
              <a:rPr lang="en-US" smtClean="0"/>
              <a:t>4/4/22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F2B688-D3A9-3C42-B271-4C5387D22298}" type="slidenum">
              <a:rPr lang="en-US" smtClean="0"/>
              <a:t>‹#›</a:t>
            </a:fld>
            <a:endParaRPr lang="en-US"/>
          </a:p>
        </p:txBody>
      </p:sp>
    </p:spTree>
    <p:extLst>
      <p:ext uri="{BB962C8B-B14F-4D97-AF65-F5344CB8AC3E}">
        <p14:creationId xmlns:p14="http://schemas.microsoft.com/office/powerpoint/2010/main" val="1347563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descr="IPUMS_Wksp2017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457200" y="16002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53442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181EAE-5505-4E43-A449-2919B22A077E}" type="datetimeFigureOut">
              <a:rPr lang="en-US" smtClean="0"/>
              <a:t>4/4/22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F2B688-D3A9-3C42-B271-4C5387D22298}" type="slidenum">
              <a:rPr lang="en-US" smtClean="0"/>
              <a:t>‹#›</a:t>
            </a:fld>
            <a:endParaRPr lang="en-US"/>
          </a:p>
        </p:txBody>
      </p:sp>
    </p:spTree>
    <p:extLst>
      <p:ext uri="{BB962C8B-B14F-4D97-AF65-F5344CB8AC3E}">
        <p14:creationId xmlns:p14="http://schemas.microsoft.com/office/powerpoint/2010/main" val="33211686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181EAE-5505-4E43-A449-2919B22A077E}" type="datetimeFigureOut">
              <a:rPr lang="en-US" smtClean="0"/>
              <a:t>4/4/22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F2B688-D3A9-3C42-B271-4C5387D22298}" type="slidenum">
              <a:rPr lang="en-US" smtClean="0"/>
              <a:t>‹#›</a:t>
            </a:fld>
            <a:endParaRPr lang="en-US"/>
          </a:p>
        </p:txBody>
      </p:sp>
    </p:spTree>
    <p:extLst>
      <p:ext uri="{BB962C8B-B14F-4D97-AF65-F5344CB8AC3E}">
        <p14:creationId xmlns:p14="http://schemas.microsoft.com/office/powerpoint/2010/main" val="14170457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181EAE-5505-4E43-A449-2919B22A077E}" type="datetimeFigureOut">
              <a:rPr lang="en-US" smtClean="0"/>
              <a:t>4/4/22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F2B688-D3A9-3C42-B271-4C5387D22298}" type="slidenum">
              <a:rPr lang="en-US" smtClean="0"/>
              <a:t>‹#›</a:t>
            </a:fld>
            <a:endParaRPr lang="en-US"/>
          </a:p>
        </p:txBody>
      </p:sp>
    </p:spTree>
    <p:extLst>
      <p:ext uri="{BB962C8B-B14F-4D97-AF65-F5344CB8AC3E}">
        <p14:creationId xmlns:p14="http://schemas.microsoft.com/office/powerpoint/2010/main" val="35046640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181EAE-5505-4E43-A449-2919B22A077E}" type="datetimeFigureOut">
              <a:rPr lang="en-US" smtClean="0"/>
              <a:t>4/4/22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F2B688-D3A9-3C42-B271-4C5387D22298}" type="slidenum">
              <a:rPr lang="en-US" smtClean="0"/>
              <a:t>‹#›</a:t>
            </a:fld>
            <a:endParaRPr lang="en-US"/>
          </a:p>
        </p:txBody>
      </p:sp>
    </p:spTree>
    <p:extLst>
      <p:ext uri="{BB962C8B-B14F-4D97-AF65-F5344CB8AC3E}">
        <p14:creationId xmlns:p14="http://schemas.microsoft.com/office/powerpoint/2010/main" val="37165806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181EAE-5505-4E43-A449-2919B22A077E}" type="datetimeFigureOut">
              <a:rPr lang="en-US" smtClean="0"/>
              <a:t>4/4/22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F2B688-D3A9-3C42-B271-4C5387D22298}" type="slidenum">
              <a:rPr lang="en-US" smtClean="0"/>
              <a:t>‹#›</a:t>
            </a:fld>
            <a:endParaRPr lang="en-US"/>
          </a:p>
        </p:txBody>
      </p:sp>
    </p:spTree>
    <p:extLst>
      <p:ext uri="{BB962C8B-B14F-4D97-AF65-F5344CB8AC3E}">
        <p14:creationId xmlns:p14="http://schemas.microsoft.com/office/powerpoint/2010/main" val="20479902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181EAE-5505-4E43-A449-2919B22A077E}" type="datetimeFigureOut">
              <a:rPr lang="en-US" smtClean="0"/>
              <a:t>4/4/22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F2B688-D3A9-3C42-B271-4C5387D22298}" type="slidenum">
              <a:rPr lang="en-US" smtClean="0"/>
              <a:t>‹#›</a:t>
            </a:fld>
            <a:endParaRPr lang="en-US"/>
          </a:p>
        </p:txBody>
      </p:sp>
    </p:spTree>
    <p:extLst>
      <p:ext uri="{BB962C8B-B14F-4D97-AF65-F5344CB8AC3E}">
        <p14:creationId xmlns:p14="http://schemas.microsoft.com/office/powerpoint/2010/main" val="1343077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181EAE-5505-4E43-A449-2919B22A077E}" type="datetimeFigureOut">
              <a:rPr lang="en-US" smtClean="0"/>
              <a:t>4/4/22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F2B688-D3A9-3C42-B271-4C5387D22298}" type="slidenum">
              <a:rPr lang="en-US" smtClean="0"/>
              <a:t>‹#›</a:t>
            </a:fld>
            <a:endParaRPr lang="en-US"/>
          </a:p>
        </p:txBody>
      </p:sp>
    </p:spTree>
    <p:extLst>
      <p:ext uri="{BB962C8B-B14F-4D97-AF65-F5344CB8AC3E}">
        <p14:creationId xmlns:p14="http://schemas.microsoft.com/office/powerpoint/2010/main" val="689647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3" name="Picture 2" descr="IPUMS_Wksp2017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457200" y="16002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7090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3" name="Picture 2" descr="IPUMS_Wksp2017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457200" y="16002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7090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descr="IPUMS_Wksp20171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457200" y="16002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7090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3" name="Picture 2" descr="IPUMS_Wksp20171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457200" y="16002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7090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3" name="Picture 2" descr="IPUMS_Wksp20171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457200" y="16002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7090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IPUMS_Wksp20171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457200" y="16002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7090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181EAE-5505-4E43-A449-2919B22A077E}" type="datetimeFigureOut">
              <a:rPr lang="en-US" smtClean="0"/>
              <a:t>4/4/22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F2B688-D3A9-3C42-B271-4C5387D22298}" type="slidenum">
              <a:rPr lang="en-US" smtClean="0"/>
              <a:t>‹#›</a:t>
            </a:fld>
            <a:endParaRPr lang="en-US"/>
          </a:p>
        </p:txBody>
      </p:sp>
    </p:spTree>
    <p:extLst>
      <p:ext uri="{BB962C8B-B14F-4D97-AF65-F5344CB8AC3E}">
        <p14:creationId xmlns:p14="http://schemas.microsoft.com/office/powerpoint/2010/main" val="4161337286"/>
      </p:ext>
    </p:extLst>
  </p:cSld>
  <p:clrMap bg1="lt1" tx1="dk1" bg2="lt2" tx2="dk2" accent1="accent1" accent2="accent2" accent3="accent3" accent4="accent4" accent5="accent5" accent6="accent6" hlink="hlink" folHlink="folHlink"/>
  <p:sldLayoutIdLst>
    <p:sldLayoutId id="2147483660" r:id="rId1"/>
    <p:sldLayoutId id="2147483674" r:id="rId2"/>
    <p:sldLayoutId id="2147483675" r:id="rId3"/>
    <p:sldLayoutId id="2147483682" r:id="rId4"/>
    <p:sldLayoutId id="2147483683" r:id="rId5"/>
    <p:sldLayoutId id="2147483676" r:id="rId6"/>
    <p:sldLayoutId id="2147483680" r:id="rId7"/>
    <p:sldLayoutId id="2147483681" r:id="rId8"/>
    <p:sldLayoutId id="2147483677" r:id="rId9"/>
    <p:sldLayoutId id="2147483678" r:id="rId10"/>
    <p:sldLayoutId id="2147483679" r:id="rId11"/>
    <p:sldLayoutId id="2147483684" r:id="rId12"/>
    <p:sldLayoutId id="2147483649" r:id="rId13"/>
    <p:sldLayoutId id="2147483650" r:id="rId14"/>
    <p:sldLayoutId id="2147483651" r:id="rId15"/>
    <p:sldLayoutId id="2147483652" r:id="rId16"/>
    <p:sldLayoutId id="2147483653" r:id="rId17"/>
    <p:sldLayoutId id="2147483654" r:id="rId18"/>
    <p:sldLayoutId id="2147483655" r:id="rId19"/>
    <p:sldLayoutId id="2147483656" r:id="rId20"/>
    <p:sldLayoutId id="2147483657" r:id="rId21"/>
    <p:sldLayoutId id="2147483658" r:id="rId22"/>
    <p:sldLayoutId id="2147483659" r:id="rId23"/>
    <p:sldLayoutId id="2147483685" r:id="rId24"/>
  </p:sldLayoutIdLst>
  <p:txStyles>
    <p:titleStyle>
      <a:lvl1pPr algn="ctr" defTabSz="457200" rtl="0" eaLnBrk="1" latinLnBrk="0" hangingPunct="1">
        <a:spcBef>
          <a:spcPct val="0"/>
        </a:spcBef>
        <a:buNone/>
        <a:defRPr sz="4400" kern="1200">
          <a:solidFill>
            <a:schemeClr val="tx2">
              <a:lumMod val="75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2">
              <a:lumMod val="7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lumMod val="7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lumMod val="7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lumMod val="7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lumMod val="7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181EAE-5505-4E43-A449-2919B22A077E}" type="datetimeFigureOut">
              <a:rPr lang="en-US" smtClean="0"/>
              <a:t>4/4/22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F2B688-D3A9-3C42-B271-4C5387D22298}" type="slidenum">
              <a:rPr lang="en-US" smtClean="0"/>
              <a:t>‹#›</a:t>
            </a:fld>
            <a:endParaRPr lang="en-US"/>
          </a:p>
        </p:txBody>
      </p:sp>
    </p:spTree>
    <p:extLst>
      <p:ext uri="{BB962C8B-B14F-4D97-AF65-F5344CB8AC3E}">
        <p14:creationId xmlns:p14="http://schemas.microsoft.com/office/powerpoint/2010/main" val="92327052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hyperlink" Target="http://www.ipums.org/"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103_B1B5836D.xml"/><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tiff"/></Relationships>
</file>

<file path=ppt/slides/_rels/slide16.xml.rels><?xml version="1.0" encoding="UTF-8" standalone="yes"?>
<Relationships xmlns="http://schemas.openxmlformats.org/package/2006/relationships"><Relationship Id="rId2" Type="http://schemas.microsoft.com/office/2018/10/relationships/comments" Target="../comments/modernComment_25E_AE22ACD7.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microsoft.com/office/2018/10/relationships/comments" Target="../comments/modernComment_2EE_DD142FC6.xml"/><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2EC_116F26CF.xml"/><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ipums.org/timeuse.shtml" TargetMode="Externa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hyperlink" Target="mailto:ipums@umn.edu" TargetMode="External"/><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hyperlink" Target="https://www.bls.gov/tus/covid19.htm" TargetMode="External"/><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hyperlink" Target="https://www.bls.gov/tus/covid19.htm" TargetMode="External"/><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hyperlink" Target="https://www.bls.gov/covid19/effects-of-covid-19-pandemic-and-response-on-the-employment-situation-news-release.htm" TargetMode="Externa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microsoft.com/office/2018/10/relationships/comments" Target="../comments/modernComment_2EF_DB6A5330.xml"/><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microsoft.com/office/2018/10/relationships/comments" Target="../comments/modernComment_2D8_BB148E92.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microsoft.com/office/2018/10/relationships/comments" Target="../comments/modernComment_2DC_844DB6B1.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9.xml"/><Relationship Id="rId1" Type="http://schemas.openxmlformats.org/officeDocument/2006/relationships/vmlDrawing" Target="../drawings/vmlDrawing1.vml"/><Relationship Id="rId5" Type="http://schemas.openxmlformats.org/officeDocument/2006/relationships/image" Target="../media/image38.emf"/><Relationship Id="rId4" Type="http://schemas.openxmlformats.org/officeDocument/2006/relationships/package" Target="../embeddings/Microsoft_Excel_Worksheet.xlsx"/></Relationships>
</file>

<file path=ppt/slides/_rels/slide48.xml.rels><?xml version="1.0" encoding="UTF-8" standalone="yes"?>
<Relationships xmlns="http://schemas.openxmlformats.org/package/2006/relationships"><Relationship Id="rId2" Type="http://schemas.openxmlformats.org/officeDocument/2006/relationships/hyperlink" Target="https://doi.org/10.18128/IPUMS2021-04" TargetMode="Externa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www.atusdata.org/"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hyperlink" Target="https://assets.ipums.org/_files/ipums/working_papers/ipums_wp_2021-02.pdf"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microsoft.com/office/2018/10/relationships/comments" Target="../comments/modernComment_2DA_711510E6.xml"/><Relationship Id="rId7" Type="http://schemas.openxmlformats.org/officeDocument/2006/relationships/image" Target="../media/image17.jp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2.png"/></Relationships>
</file>

<file path=ppt/slides/_rels/slide52.xml.rels><?xml version="1.0" encoding="UTF-8" standalone="yes"?>
<Relationships xmlns="http://schemas.openxmlformats.org/package/2006/relationships"><Relationship Id="rId2" Type="http://schemas.microsoft.com/office/2018/10/relationships/comments" Target="../comments/modernComment_2DF_E9FBA40D.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hyperlink" Target="https://umn.zoom.us/meeting/register/tJwrdeuuqT0uH92NRJMLWvCIwELU3S97Z_UZ" TargetMode="External"/><Relationship Id="rId2" Type="http://schemas.openxmlformats.org/officeDocument/2006/relationships/hyperlink" Target="https://umdsurvey.umd.edu/jfe/form/SV_2h4wvGfx12ODwSa" TargetMode="Externa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hyperlink" Target="https://www.atusdata.org/atus/training_materials.shtml" TargetMode="External"/><Relationship Id="rId2" Type="http://schemas.openxmlformats.org/officeDocument/2006/relationships/notesSlide" Target="../notesSlides/notesSlide32.xml"/><Relationship Id="rId1" Type="http://schemas.openxmlformats.org/officeDocument/2006/relationships/slideLayout" Target="../slideLayouts/slideLayout10.xml"/><Relationship Id="rId5" Type="http://schemas.openxmlformats.org/officeDocument/2006/relationships/hyperlink" Target="mailto:ipums@umn.edu" TargetMode="External"/><Relationship Id="rId4" Type="http://schemas.openxmlformats.org/officeDocument/2006/relationships/hyperlink" Target="mailto:Lsayer@umd.edu" TargetMode="External"/></Relationships>
</file>

<file path=ppt/slides/_rels/slide6.xml.rels><?xml version="1.0" encoding="UTF-8" standalone="yes"?>
<Relationships xmlns="http://schemas.openxmlformats.org/package/2006/relationships"><Relationship Id="rId2" Type="http://schemas.microsoft.com/office/2018/10/relationships/comments" Target="../comments/modernComment_302_2A6A15E.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626332"/>
            <a:ext cx="9144000" cy="1470025"/>
          </a:xfrm>
        </p:spPr>
        <p:txBody>
          <a:bodyPr>
            <a:normAutofit fontScale="90000"/>
          </a:bodyPr>
          <a:lstStyle/>
          <a:p>
            <a:r>
              <a:rPr lang="en-US" b="1" dirty="0"/>
              <a:t>Using ATUS 2020 Data to Investigate COVID-19 Influences on </a:t>
            </a:r>
            <a:br>
              <a:rPr lang="en-US" b="1" dirty="0"/>
            </a:br>
            <a:r>
              <a:rPr lang="en-US" b="1" dirty="0"/>
              <a:t>Daily Behaviors and Interactions</a:t>
            </a:r>
            <a:br>
              <a:rPr lang="en-US" b="1" dirty="0"/>
            </a:br>
            <a:br>
              <a:rPr lang="en-US" b="1" dirty="0"/>
            </a:br>
            <a:r>
              <a:rPr lang="en-US" sz="3600" b="1" dirty="0"/>
              <a:t>PAA 2022 - April 6, 2022</a:t>
            </a:r>
            <a:endParaRPr lang="en-US" dirty="0">
              <a:solidFill>
                <a:schemeClr val="bg1">
                  <a:lumMod val="85000"/>
                </a:schemeClr>
              </a:solidFill>
            </a:endParaRPr>
          </a:p>
        </p:txBody>
      </p:sp>
      <p:sp>
        <p:nvSpPr>
          <p:cNvPr id="4" name="Subtitle 3"/>
          <p:cNvSpPr>
            <a:spLocks noGrp="1"/>
          </p:cNvSpPr>
          <p:nvPr>
            <p:ph type="subTitle" idx="1"/>
          </p:nvPr>
        </p:nvSpPr>
        <p:spPr>
          <a:xfrm>
            <a:off x="5032375" y="4355368"/>
            <a:ext cx="3657600" cy="1752600"/>
          </a:xfrm>
        </p:spPr>
        <p:txBody>
          <a:bodyPr>
            <a:normAutofit fontScale="92500" lnSpcReduction="10000"/>
          </a:bodyPr>
          <a:lstStyle/>
          <a:p>
            <a:r>
              <a:rPr lang="en-US" sz="2000" b="1" dirty="0"/>
              <a:t>Sarah M. Flood </a:t>
            </a:r>
          </a:p>
          <a:p>
            <a:r>
              <a:rPr lang="en-US" sz="2000" b="1" dirty="0"/>
              <a:t>IPUMS, Life Course Center</a:t>
            </a:r>
          </a:p>
          <a:p>
            <a:r>
              <a:rPr lang="en-US" sz="2000" b="1" dirty="0"/>
              <a:t>Minnesota Population Center</a:t>
            </a:r>
          </a:p>
          <a:p>
            <a:r>
              <a:rPr lang="en-US" sz="2000" b="1" dirty="0"/>
              <a:t>University of Minnesota</a:t>
            </a:r>
          </a:p>
          <a:p>
            <a:r>
              <a:rPr lang="en-US" sz="2000" b="1" dirty="0"/>
              <a:t>floo0017@umn.edu</a:t>
            </a:r>
          </a:p>
          <a:p>
            <a:endParaRPr lang="en-US" sz="2000" dirty="0"/>
          </a:p>
        </p:txBody>
      </p:sp>
      <p:sp>
        <p:nvSpPr>
          <p:cNvPr id="8" name="Rectangle 7"/>
          <p:cNvSpPr/>
          <p:nvPr/>
        </p:nvSpPr>
        <p:spPr>
          <a:xfrm>
            <a:off x="0" y="0"/>
            <a:ext cx="9144000" cy="59266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ctur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515" y="129166"/>
            <a:ext cx="420624" cy="335280"/>
          </a:xfrm>
          <a:prstGeom prst="rect">
            <a:avLst/>
          </a:prstGeom>
        </p:spPr>
      </p:pic>
      <p:pic>
        <p:nvPicPr>
          <p:cNvPr id="5" name="Picture 4" descr="UM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6055" y="129166"/>
            <a:ext cx="1511138" cy="350612"/>
          </a:xfrm>
          <a:prstGeom prst="rect">
            <a:avLst/>
          </a:prstGeom>
        </p:spPr>
      </p:pic>
      <p:pic>
        <p:nvPicPr>
          <p:cNvPr id="6" name="Picture 5" descr="Time Use Logo Nav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784" y="121027"/>
            <a:ext cx="1231816" cy="350612"/>
          </a:xfrm>
          <a:prstGeom prst="rect">
            <a:avLst/>
          </a:prstGeom>
        </p:spPr>
      </p:pic>
      <p:pic>
        <p:nvPicPr>
          <p:cNvPr id="7" name="Picture 6" descr="MPC-2016Logo-Light_rF.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4188" y="113834"/>
            <a:ext cx="1131006" cy="350612"/>
          </a:xfrm>
          <a:prstGeom prst="rect">
            <a:avLst/>
          </a:prstGeom>
        </p:spPr>
      </p:pic>
      <p:sp>
        <p:nvSpPr>
          <p:cNvPr id="9" name="Subtitle 3">
            <a:extLst>
              <a:ext uri="{FF2B5EF4-FFF2-40B4-BE49-F238E27FC236}">
                <a16:creationId xmlns:a16="http://schemas.microsoft.com/office/drawing/2014/main" id="{B913DD94-E9C4-A44B-813C-6D0E68B088D0}"/>
              </a:ext>
            </a:extLst>
          </p:cNvPr>
          <p:cNvSpPr txBox="1">
            <a:spLocks/>
          </p:cNvSpPr>
          <p:nvPr/>
        </p:nvSpPr>
        <p:spPr>
          <a:xfrm>
            <a:off x="254809" y="4355368"/>
            <a:ext cx="4485201" cy="1752600"/>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000" b="1" dirty="0"/>
              <a:t>Liana C. Sayer</a:t>
            </a:r>
          </a:p>
          <a:p>
            <a:r>
              <a:rPr lang="en-US" sz="2000" b="1" dirty="0"/>
              <a:t>Maryland Time Use Lab</a:t>
            </a:r>
          </a:p>
          <a:p>
            <a:r>
              <a:rPr lang="en-US" sz="2000" b="1" dirty="0"/>
              <a:t>Maryland Population Research Center</a:t>
            </a:r>
          </a:p>
          <a:p>
            <a:r>
              <a:rPr lang="en-US" sz="2000" b="1" dirty="0"/>
              <a:t>University of Maryland</a:t>
            </a:r>
          </a:p>
          <a:p>
            <a:r>
              <a:rPr lang="en-US" sz="2000" b="1" dirty="0"/>
              <a:t>lsayer@umd.edu</a:t>
            </a:r>
          </a:p>
          <a:p>
            <a:endParaRPr lang="en-US" sz="2000" dirty="0"/>
          </a:p>
        </p:txBody>
      </p:sp>
    </p:spTree>
    <p:extLst>
      <p:ext uri="{BB962C8B-B14F-4D97-AF65-F5344CB8AC3E}">
        <p14:creationId xmlns:p14="http://schemas.microsoft.com/office/powerpoint/2010/main" val="39847173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5E4CF-1B5C-4492-ABE8-974A2CCB1648}"/>
              </a:ext>
            </a:extLst>
          </p:cNvPr>
          <p:cNvSpPr>
            <a:spLocks noGrp="1"/>
          </p:cNvSpPr>
          <p:nvPr>
            <p:ph type="title"/>
          </p:nvPr>
        </p:nvSpPr>
        <p:spPr/>
        <p:txBody>
          <a:bodyPr/>
          <a:lstStyle/>
          <a:p>
            <a:r>
              <a:rPr lang="en-US" dirty="0"/>
              <a:t>What is IPUMS?</a:t>
            </a:r>
          </a:p>
        </p:txBody>
      </p:sp>
      <p:sp>
        <p:nvSpPr>
          <p:cNvPr id="3" name="Content Placeholder 2">
            <a:extLst>
              <a:ext uri="{FF2B5EF4-FFF2-40B4-BE49-F238E27FC236}">
                <a16:creationId xmlns:a16="http://schemas.microsoft.com/office/drawing/2014/main" id="{4C4BF749-62B1-47B2-827E-F8CAC0A31C13}"/>
              </a:ext>
            </a:extLst>
          </p:cNvPr>
          <p:cNvSpPr>
            <a:spLocks noGrp="1"/>
          </p:cNvSpPr>
          <p:nvPr>
            <p:ph idx="1"/>
          </p:nvPr>
        </p:nvSpPr>
        <p:spPr/>
        <p:txBody>
          <a:bodyPr>
            <a:normAutofit/>
          </a:bodyPr>
          <a:lstStyle/>
          <a:p>
            <a:r>
              <a:rPr lang="en-US" dirty="0"/>
              <a:t>Previously an acronym for Integrated Public Use Microdata Series – now just “IPUMS”</a:t>
            </a:r>
          </a:p>
          <a:p>
            <a:r>
              <a:rPr lang="en-US" dirty="0"/>
              <a:t>US and international census and survey data </a:t>
            </a:r>
          </a:p>
          <a:p>
            <a:r>
              <a:rPr lang="en-US" dirty="0"/>
              <a:t>NIH and NSF funding to improve data accessibility</a:t>
            </a:r>
          </a:p>
          <a:p>
            <a:r>
              <a:rPr lang="en-US" dirty="0"/>
              <a:t>Integrated documentation and standardized data to streamline analysis</a:t>
            </a:r>
          </a:p>
          <a:p>
            <a:r>
              <a:rPr lang="en-US" dirty="0"/>
              <a:t>Available free of charge</a:t>
            </a:r>
          </a:p>
        </p:txBody>
      </p:sp>
    </p:spTree>
    <p:extLst>
      <p:ext uri="{BB962C8B-B14F-4D97-AF65-F5344CB8AC3E}">
        <p14:creationId xmlns:p14="http://schemas.microsoft.com/office/powerpoint/2010/main" val="108148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41600" y="5927741"/>
            <a:ext cx="2494845"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US" dirty="0">
                <a:hlinkClick r:id="rId3"/>
              </a:rPr>
              <a:t>http://www.ipums.org/</a:t>
            </a:r>
            <a:endParaRPr lang="en-US" dirty="0"/>
          </a:p>
          <a:p>
            <a:pPr>
              <a:defRPr/>
            </a:pPr>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808837"/>
            <a:ext cx="7958667" cy="5038808"/>
          </a:xfrm>
          <a:prstGeom prst="rect">
            <a:avLst/>
          </a:prstGeom>
        </p:spPr>
      </p:pic>
    </p:spTree>
    <p:extLst>
      <p:ext uri="{BB962C8B-B14F-4D97-AF65-F5344CB8AC3E}">
        <p14:creationId xmlns:p14="http://schemas.microsoft.com/office/powerpoint/2010/main" val="27138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11F9C-2EC7-48F2-A396-74069DAE09AD}"/>
              </a:ext>
            </a:extLst>
          </p:cNvPr>
          <p:cNvSpPr>
            <a:spLocks noGrp="1"/>
          </p:cNvSpPr>
          <p:nvPr>
            <p:ph type="title"/>
          </p:nvPr>
        </p:nvSpPr>
        <p:spPr/>
        <p:txBody>
          <a:bodyPr/>
          <a:lstStyle/>
          <a:p>
            <a:r>
              <a:rPr lang="en-US" dirty="0"/>
              <a:t>The IPUMS Model</a:t>
            </a:r>
          </a:p>
        </p:txBody>
      </p:sp>
      <p:sp>
        <p:nvSpPr>
          <p:cNvPr id="3" name="Content Placeholder 2">
            <a:extLst>
              <a:ext uri="{FF2B5EF4-FFF2-40B4-BE49-F238E27FC236}">
                <a16:creationId xmlns:a16="http://schemas.microsoft.com/office/drawing/2014/main" id="{BE816828-FC5A-475F-BCAD-6AA8514A5545}"/>
              </a:ext>
            </a:extLst>
          </p:cNvPr>
          <p:cNvSpPr>
            <a:spLocks noGrp="1"/>
          </p:cNvSpPr>
          <p:nvPr>
            <p:ph idx="1"/>
          </p:nvPr>
        </p:nvSpPr>
        <p:spPr/>
        <p:txBody>
          <a:bodyPr/>
          <a:lstStyle/>
          <a:p>
            <a:r>
              <a:rPr lang="en-US" dirty="0"/>
              <a:t>Deliver data and documentation available via web-based dissemination system</a:t>
            </a:r>
          </a:p>
          <a:p>
            <a:r>
              <a:rPr lang="en-US" dirty="0"/>
              <a:t>Enable researchers to </a:t>
            </a:r>
          </a:p>
          <a:p>
            <a:pPr lvl="1"/>
            <a:r>
              <a:rPr lang="en-US" dirty="0"/>
              <a:t>Create customized data extracts</a:t>
            </a:r>
          </a:p>
          <a:p>
            <a:pPr lvl="1"/>
            <a:r>
              <a:rPr lang="en-US" dirty="0"/>
              <a:t>Download and analyze microdata</a:t>
            </a:r>
          </a:p>
          <a:p>
            <a:r>
              <a:rPr lang="en-US" dirty="0"/>
              <a:t>Provide user support through tutorials, user forum, and dedicated user support team</a:t>
            </a:r>
          </a:p>
        </p:txBody>
      </p:sp>
    </p:spTree>
    <p:extLst>
      <p:ext uri="{BB962C8B-B14F-4D97-AF65-F5344CB8AC3E}">
        <p14:creationId xmlns:p14="http://schemas.microsoft.com/office/powerpoint/2010/main" val="298146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47C21-67FF-43D4-B2FC-627FC72C8EB3}"/>
              </a:ext>
            </a:extLst>
          </p:cNvPr>
          <p:cNvSpPr>
            <a:spLocks noGrp="1"/>
          </p:cNvSpPr>
          <p:nvPr>
            <p:ph type="title"/>
          </p:nvPr>
        </p:nvSpPr>
        <p:spPr/>
        <p:txBody>
          <a:bodyPr/>
          <a:lstStyle/>
          <a:p>
            <a:r>
              <a:rPr lang="en-US" dirty="0"/>
              <a:t>A Note on Data Sources</a:t>
            </a:r>
          </a:p>
        </p:txBody>
      </p:sp>
      <p:sp>
        <p:nvSpPr>
          <p:cNvPr id="3" name="Content Placeholder 2">
            <a:extLst>
              <a:ext uri="{FF2B5EF4-FFF2-40B4-BE49-F238E27FC236}">
                <a16:creationId xmlns:a16="http://schemas.microsoft.com/office/drawing/2014/main" id="{F54F29B2-D2EC-4A52-9B15-12D769F38124}"/>
              </a:ext>
            </a:extLst>
          </p:cNvPr>
          <p:cNvSpPr>
            <a:spLocks noGrp="1"/>
          </p:cNvSpPr>
          <p:nvPr>
            <p:ph idx="1"/>
          </p:nvPr>
        </p:nvSpPr>
        <p:spPr/>
        <p:txBody>
          <a:bodyPr/>
          <a:lstStyle/>
          <a:p>
            <a:r>
              <a:rPr lang="en-US" sz="2800" dirty="0"/>
              <a:t>In general, IPUMS takes microdata that is already publicly available and makes it easier to use</a:t>
            </a:r>
          </a:p>
          <a:p>
            <a:r>
              <a:rPr lang="en-US" sz="2800" dirty="0"/>
              <a:t>Exceptions:</a:t>
            </a:r>
          </a:p>
          <a:p>
            <a:pPr lvl="1"/>
            <a:r>
              <a:rPr lang="en-US" sz="2400" dirty="0"/>
              <a:t>Many censuses in IPUMS International are not available anywhere else</a:t>
            </a:r>
          </a:p>
          <a:p>
            <a:pPr lvl="1"/>
            <a:r>
              <a:rPr lang="en-US" sz="2400" dirty="0"/>
              <a:t>Full-count US census data were digitized by IPUMS in collaboration with Ancestry.com and the Church of Latter-day Saints</a:t>
            </a:r>
          </a:p>
        </p:txBody>
      </p:sp>
    </p:spTree>
    <p:extLst>
      <p:ext uri="{BB962C8B-B14F-4D97-AF65-F5344CB8AC3E}">
        <p14:creationId xmlns:p14="http://schemas.microsoft.com/office/powerpoint/2010/main" val="2565642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Z:\timeuse\atus\admin\conferences&amp;presentations\library_workshops\library_wkshp_2018\ipums_time_us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289" y="914400"/>
            <a:ext cx="7895460" cy="5102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060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IPUMS Time Use Team</a:t>
            </a:r>
          </a:p>
        </p:txBody>
      </p:sp>
      <p:pic>
        <p:nvPicPr>
          <p:cNvPr id="2050" name="Picture 2" descr="Sandra Hofferth, Ph.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23" y="2252279"/>
            <a:ext cx="1235878" cy="14680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iana Sayer picture"/>
          <p:cNvPicPr>
            <a:picLocks noChangeAspect="1" noChangeArrowheads="1"/>
          </p:cNvPicPr>
          <p:nvPr/>
        </p:nvPicPr>
        <p:blipFill rotWithShape="1">
          <a:blip r:embed="rId4">
            <a:extLst>
              <a:ext uri="{28A0092B-C50C-407E-A947-70E740481C1C}">
                <a14:useLocalDpi xmlns:a14="http://schemas.microsoft.com/office/drawing/2010/main" val="0"/>
              </a:ext>
            </a:extLst>
          </a:blip>
          <a:srcRect l="-817" t="15487" r="817"/>
          <a:stretch/>
        </p:blipFill>
        <p:spPr bwMode="auto">
          <a:xfrm>
            <a:off x="1590690" y="2252278"/>
            <a:ext cx="1322447" cy="151311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sarah flood um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3885" y="2252588"/>
            <a:ext cx="1263233" cy="176705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genderobservatory.com/wp-content/uploads/2013/02/Margarita_Veg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4872" y="2332124"/>
            <a:ext cx="1644183" cy="164418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8181" y="1417638"/>
            <a:ext cx="2188039" cy="646331"/>
          </a:xfrm>
          <a:prstGeom prst="rect">
            <a:avLst/>
          </a:prstGeom>
          <a:noFill/>
        </p:spPr>
        <p:txBody>
          <a:bodyPr wrap="square" rtlCol="0">
            <a:spAutoFit/>
          </a:bodyPr>
          <a:lstStyle/>
          <a:p>
            <a:pPr algn="ctr"/>
            <a:r>
              <a:rPr lang="en-US" dirty="0"/>
              <a:t>Maryland Population Research Center</a:t>
            </a:r>
          </a:p>
        </p:txBody>
      </p:sp>
      <p:sp>
        <p:nvSpPr>
          <p:cNvPr id="11" name="TextBox 10"/>
          <p:cNvSpPr txBox="1"/>
          <p:nvPr/>
        </p:nvSpPr>
        <p:spPr>
          <a:xfrm>
            <a:off x="3052156" y="1343232"/>
            <a:ext cx="2375339" cy="923330"/>
          </a:xfrm>
          <a:prstGeom prst="rect">
            <a:avLst/>
          </a:prstGeom>
          <a:noFill/>
        </p:spPr>
        <p:txBody>
          <a:bodyPr wrap="square" rtlCol="0">
            <a:spAutoFit/>
          </a:bodyPr>
          <a:lstStyle/>
          <a:p>
            <a:pPr algn="ctr"/>
            <a:r>
              <a:rPr lang="en-US" dirty="0"/>
              <a:t>University College London, Centre for Time Use Research</a:t>
            </a:r>
          </a:p>
        </p:txBody>
      </p:sp>
      <p:sp>
        <p:nvSpPr>
          <p:cNvPr id="12" name="TextBox 11"/>
          <p:cNvSpPr txBox="1"/>
          <p:nvPr/>
        </p:nvSpPr>
        <p:spPr>
          <a:xfrm>
            <a:off x="5891160" y="1343232"/>
            <a:ext cx="2496095" cy="646331"/>
          </a:xfrm>
          <a:prstGeom prst="rect">
            <a:avLst/>
          </a:prstGeom>
          <a:noFill/>
        </p:spPr>
        <p:txBody>
          <a:bodyPr wrap="square" rtlCol="0">
            <a:spAutoFit/>
          </a:bodyPr>
          <a:lstStyle/>
          <a:p>
            <a:pPr algn="ctr"/>
            <a:r>
              <a:rPr lang="en-US" dirty="0"/>
              <a:t>IPUMS &amp; Minnesota Population Center</a:t>
            </a:r>
          </a:p>
        </p:txBody>
      </p:sp>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15261" r="45505" b="67663"/>
          <a:stretch/>
        </p:blipFill>
        <p:spPr>
          <a:xfrm>
            <a:off x="6392971" y="4321729"/>
            <a:ext cx="1492471" cy="1640162"/>
          </a:xfrm>
          <a:prstGeom prst="rect">
            <a:avLst/>
          </a:prstGeom>
        </p:spPr>
      </p:pic>
      <p:sp>
        <p:nvSpPr>
          <p:cNvPr id="13" name="TextBox 12"/>
          <p:cNvSpPr txBox="1"/>
          <p:nvPr/>
        </p:nvSpPr>
        <p:spPr>
          <a:xfrm>
            <a:off x="-545198" y="3818869"/>
            <a:ext cx="2697480" cy="338554"/>
          </a:xfrm>
          <a:prstGeom prst="rect">
            <a:avLst/>
          </a:prstGeom>
          <a:noFill/>
        </p:spPr>
        <p:txBody>
          <a:bodyPr wrap="square" rtlCol="0">
            <a:spAutoFit/>
          </a:bodyPr>
          <a:lstStyle/>
          <a:p>
            <a:pPr algn="ctr"/>
            <a:r>
              <a:rPr lang="en-US" sz="1600" dirty="0"/>
              <a:t>Sandra </a:t>
            </a:r>
            <a:r>
              <a:rPr lang="en-US" sz="1600" dirty="0" err="1"/>
              <a:t>Hofferth</a:t>
            </a:r>
            <a:endParaRPr lang="en-US" sz="1600" dirty="0"/>
          </a:p>
        </p:txBody>
      </p:sp>
      <p:sp>
        <p:nvSpPr>
          <p:cNvPr id="14" name="TextBox 13"/>
          <p:cNvSpPr txBox="1"/>
          <p:nvPr/>
        </p:nvSpPr>
        <p:spPr>
          <a:xfrm>
            <a:off x="911578" y="3833650"/>
            <a:ext cx="2697480" cy="338554"/>
          </a:xfrm>
          <a:prstGeom prst="rect">
            <a:avLst/>
          </a:prstGeom>
          <a:noFill/>
        </p:spPr>
        <p:txBody>
          <a:bodyPr wrap="square" rtlCol="0">
            <a:spAutoFit/>
          </a:bodyPr>
          <a:lstStyle/>
          <a:p>
            <a:pPr algn="ctr"/>
            <a:r>
              <a:rPr lang="en-US" sz="1600" dirty="0"/>
              <a:t>Liana Sayer</a:t>
            </a:r>
          </a:p>
        </p:txBody>
      </p:sp>
      <p:sp>
        <p:nvSpPr>
          <p:cNvPr id="16" name="TextBox 15"/>
          <p:cNvSpPr txBox="1"/>
          <p:nvPr/>
        </p:nvSpPr>
        <p:spPr>
          <a:xfrm>
            <a:off x="2861955" y="4019640"/>
            <a:ext cx="2697480" cy="338554"/>
          </a:xfrm>
          <a:prstGeom prst="rect">
            <a:avLst/>
          </a:prstGeom>
          <a:noFill/>
        </p:spPr>
        <p:txBody>
          <a:bodyPr wrap="square" rtlCol="0">
            <a:spAutoFit/>
          </a:bodyPr>
          <a:lstStyle/>
          <a:p>
            <a:pPr algn="ctr"/>
            <a:r>
              <a:rPr lang="en-US" sz="1600" dirty="0"/>
              <a:t>Margarita Vega </a:t>
            </a:r>
            <a:r>
              <a:rPr lang="en-US" sz="1600" dirty="0" err="1"/>
              <a:t>Rapun</a:t>
            </a:r>
            <a:endParaRPr lang="en-US" sz="1600" dirty="0"/>
          </a:p>
        </p:txBody>
      </p:sp>
      <p:sp>
        <p:nvSpPr>
          <p:cNvPr id="17" name="TextBox 16"/>
          <p:cNvSpPr txBox="1"/>
          <p:nvPr/>
        </p:nvSpPr>
        <p:spPr>
          <a:xfrm>
            <a:off x="5891160" y="5890226"/>
            <a:ext cx="2697480" cy="338554"/>
          </a:xfrm>
          <a:prstGeom prst="rect">
            <a:avLst/>
          </a:prstGeom>
          <a:noFill/>
        </p:spPr>
        <p:txBody>
          <a:bodyPr wrap="square" rtlCol="0">
            <a:spAutoFit/>
          </a:bodyPr>
          <a:lstStyle/>
          <a:p>
            <a:pPr algn="ctr"/>
            <a:r>
              <a:rPr lang="en-US" sz="1600" dirty="0"/>
              <a:t>Dan </a:t>
            </a:r>
            <a:r>
              <a:rPr lang="en-US" sz="1600" dirty="0" err="1"/>
              <a:t>Backman</a:t>
            </a:r>
            <a:endParaRPr lang="en-US" sz="1600" dirty="0"/>
          </a:p>
        </p:txBody>
      </p:sp>
      <p:sp>
        <p:nvSpPr>
          <p:cNvPr id="18" name="TextBox 17"/>
          <p:cNvSpPr txBox="1"/>
          <p:nvPr/>
        </p:nvSpPr>
        <p:spPr>
          <a:xfrm>
            <a:off x="5710213" y="3931943"/>
            <a:ext cx="2697480" cy="338554"/>
          </a:xfrm>
          <a:prstGeom prst="rect">
            <a:avLst/>
          </a:prstGeom>
          <a:noFill/>
        </p:spPr>
        <p:txBody>
          <a:bodyPr wrap="square" rtlCol="0">
            <a:spAutoFit/>
          </a:bodyPr>
          <a:lstStyle/>
          <a:p>
            <a:pPr algn="ctr"/>
            <a:r>
              <a:rPr lang="en-US" sz="1600" dirty="0"/>
              <a:t>Sarah Flood</a:t>
            </a:r>
          </a:p>
        </p:txBody>
      </p:sp>
      <p:pic>
        <p:nvPicPr>
          <p:cNvPr id="3" name="Picture 2"/>
          <p:cNvPicPr>
            <a:picLocks noChangeAspect="1"/>
          </p:cNvPicPr>
          <p:nvPr/>
        </p:nvPicPr>
        <p:blipFill>
          <a:blip r:embed="rId8"/>
          <a:stretch>
            <a:fillRect/>
          </a:stretch>
        </p:blipFill>
        <p:spPr>
          <a:xfrm>
            <a:off x="3334871" y="4358194"/>
            <a:ext cx="1644183" cy="1614039"/>
          </a:xfrm>
          <a:prstGeom prst="rect">
            <a:avLst/>
          </a:prstGeom>
        </p:spPr>
      </p:pic>
      <p:sp>
        <p:nvSpPr>
          <p:cNvPr id="19" name="TextBox 18"/>
          <p:cNvSpPr txBox="1"/>
          <p:nvPr/>
        </p:nvSpPr>
        <p:spPr>
          <a:xfrm>
            <a:off x="2776912" y="5890225"/>
            <a:ext cx="2697480" cy="369332"/>
          </a:xfrm>
          <a:prstGeom prst="rect">
            <a:avLst/>
          </a:prstGeom>
          <a:noFill/>
        </p:spPr>
        <p:txBody>
          <a:bodyPr wrap="square" rtlCol="0">
            <a:spAutoFit/>
          </a:bodyPr>
          <a:lstStyle/>
          <a:p>
            <a:pPr algn="ctr"/>
            <a:r>
              <a:rPr lang="en-US" sz="1600" dirty="0"/>
              <a:t>Jonathan</a:t>
            </a:r>
            <a:r>
              <a:rPr lang="en-US" dirty="0"/>
              <a:t> </a:t>
            </a:r>
            <a:r>
              <a:rPr lang="en-US" sz="1600" dirty="0" err="1"/>
              <a:t>Gershuny</a:t>
            </a:r>
            <a:endParaRPr lang="en-US" sz="1600" dirty="0"/>
          </a:p>
        </p:txBody>
      </p:sp>
      <p:sp>
        <p:nvSpPr>
          <p:cNvPr id="20" name="TextBox 19">
            <a:extLst>
              <a:ext uri="{FF2B5EF4-FFF2-40B4-BE49-F238E27FC236}">
                <a16:creationId xmlns:a16="http://schemas.microsoft.com/office/drawing/2014/main" id="{1EC91DC7-CC27-3F48-8B31-98B747C8EF84}"/>
              </a:ext>
            </a:extLst>
          </p:cNvPr>
          <p:cNvSpPr txBox="1"/>
          <p:nvPr/>
        </p:nvSpPr>
        <p:spPr>
          <a:xfrm>
            <a:off x="245157" y="5915469"/>
            <a:ext cx="2697480" cy="338554"/>
          </a:xfrm>
          <a:prstGeom prst="rect">
            <a:avLst/>
          </a:prstGeom>
          <a:noFill/>
        </p:spPr>
        <p:txBody>
          <a:bodyPr wrap="square" rtlCol="0">
            <a:spAutoFit/>
          </a:bodyPr>
          <a:lstStyle/>
          <a:p>
            <a:pPr algn="ctr"/>
            <a:r>
              <a:rPr lang="en-US" sz="1600" dirty="0"/>
              <a:t>Kelsey Drotning</a:t>
            </a:r>
          </a:p>
        </p:txBody>
      </p:sp>
      <p:pic>
        <p:nvPicPr>
          <p:cNvPr id="7" name="Picture 6">
            <a:extLst>
              <a:ext uri="{FF2B5EF4-FFF2-40B4-BE49-F238E27FC236}">
                <a16:creationId xmlns:a16="http://schemas.microsoft.com/office/drawing/2014/main" id="{71B1E6FB-C85F-5643-8534-9277366AA6B6}"/>
              </a:ext>
            </a:extLst>
          </p:cNvPr>
          <p:cNvPicPr>
            <a:picLocks noChangeAspect="1"/>
          </p:cNvPicPr>
          <p:nvPr/>
        </p:nvPicPr>
        <p:blipFill>
          <a:blip r:embed="rId9"/>
          <a:stretch>
            <a:fillRect/>
          </a:stretch>
        </p:blipFill>
        <p:spPr>
          <a:xfrm>
            <a:off x="912945" y="4349377"/>
            <a:ext cx="1239338" cy="1565107"/>
          </a:xfrm>
          <a:prstGeom prst="rect">
            <a:avLst/>
          </a:prstGeom>
        </p:spPr>
      </p:pic>
    </p:spTree>
    <p:extLst>
      <p:ext uri="{BB962C8B-B14F-4D97-AF65-F5344CB8AC3E}">
        <p14:creationId xmlns:p14="http://schemas.microsoft.com/office/powerpoint/2010/main" val="44109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DE86E-ECF9-429F-841D-D0FD4D4B6A53}"/>
              </a:ext>
            </a:extLst>
          </p:cNvPr>
          <p:cNvSpPr>
            <a:spLocks noGrp="1"/>
          </p:cNvSpPr>
          <p:nvPr>
            <p:ph type="title"/>
          </p:nvPr>
        </p:nvSpPr>
        <p:spPr/>
        <p:txBody>
          <a:bodyPr/>
          <a:lstStyle/>
          <a:p>
            <a:r>
              <a:rPr lang="en-US" dirty="0"/>
              <a:t>ATUS</a:t>
            </a:r>
          </a:p>
        </p:txBody>
      </p:sp>
      <p:sp>
        <p:nvSpPr>
          <p:cNvPr id="3" name="Content Placeholder 2">
            <a:extLst>
              <a:ext uri="{FF2B5EF4-FFF2-40B4-BE49-F238E27FC236}">
                <a16:creationId xmlns:a16="http://schemas.microsoft.com/office/drawing/2014/main" id="{07AFD9D4-4E22-4443-A8FF-45BE540024B6}"/>
              </a:ext>
            </a:extLst>
          </p:cNvPr>
          <p:cNvSpPr>
            <a:spLocks noGrp="1"/>
          </p:cNvSpPr>
          <p:nvPr>
            <p:ph idx="1"/>
          </p:nvPr>
        </p:nvSpPr>
        <p:spPr/>
        <p:txBody>
          <a:bodyPr>
            <a:normAutofit fontScale="92500" lnSpcReduction="20000"/>
          </a:bodyPr>
          <a:lstStyle/>
          <a:p>
            <a:r>
              <a:rPr lang="en-US" dirty="0"/>
              <a:t>2003-present survey &amp; time diary data</a:t>
            </a:r>
          </a:p>
          <a:p>
            <a:r>
              <a:rPr lang="en-US" dirty="0"/>
              <a:t>Persons ages 15 and older who completed a 20-minute telephone CATI interview conducted by the U.S. Census Bureau for the Bureau of Labor Statistics</a:t>
            </a:r>
          </a:p>
          <a:p>
            <a:r>
              <a:rPr lang="en-US" dirty="0"/>
              <a:t>Annual data released in summer each year</a:t>
            </a:r>
          </a:p>
          <a:p>
            <a:r>
              <a:rPr lang="en-US" dirty="0"/>
              <a:t>Occasional supplements with focused items:</a:t>
            </a:r>
          </a:p>
          <a:p>
            <a:pPr lvl="1"/>
            <a:r>
              <a:rPr lang="en-US" dirty="0"/>
              <a:t>Leave, Eating and Health, Well-Being</a:t>
            </a:r>
          </a:p>
          <a:p>
            <a:r>
              <a:rPr lang="en-US" dirty="0"/>
              <a:t>Primary source for annual estimates of population time allocation</a:t>
            </a:r>
          </a:p>
          <a:p>
            <a:pPr lvl="1"/>
            <a:endParaRPr lang="en-US" dirty="0"/>
          </a:p>
          <a:p>
            <a:pPr lvl="1"/>
            <a:endParaRPr lang="en-US" dirty="0"/>
          </a:p>
        </p:txBody>
      </p:sp>
    </p:spTree>
    <p:extLst>
      <p:ext uri="{BB962C8B-B14F-4D97-AF65-F5344CB8AC3E}">
        <p14:creationId xmlns:p14="http://schemas.microsoft.com/office/powerpoint/2010/main" val="2921508055"/>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38C348-1CAC-4EF1-9269-83D66E99604E}"/>
              </a:ext>
            </a:extLst>
          </p:cNvPr>
          <p:cNvPicPr>
            <a:picLocks noChangeAspect="1"/>
          </p:cNvPicPr>
          <p:nvPr/>
        </p:nvPicPr>
        <p:blipFill rotWithShape="1">
          <a:blip r:embed="rId3"/>
          <a:srcRect l="8657" t="24002" r="1343"/>
          <a:stretch/>
        </p:blipFill>
        <p:spPr>
          <a:xfrm>
            <a:off x="457200" y="1626320"/>
            <a:ext cx="8229600" cy="4957042"/>
          </a:xfrm>
          <a:prstGeom prst="rect">
            <a:avLst/>
          </a:prstGeom>
        </p:spPr>
      </p:pic>
      <p:sp>
        <p:nvSpPr>
          <p:cNvPr id="2" name="Title 1">
            <a:extLst>
              <a:ext uri="{FF2B5EF4-FFF2-40B4-BE49-F238E27FC236}">
                <a16:creationId xmlns:a16="http://schemas.microsoft.com/office/drawing/2014/main" id="{035F6500-F634-3D45-BDBF-19311FC75EC8}"/>
              </a:ext>
            </a:extLst>
          </p:cNvPr>
          <p:cNvSpPr>
            <a:spLocks noGrp="1"/>
          </p:cNvSpPr>
          <p:nvPr>
            <p:ph type="title"/>
          </p:nvPr>
        </p:nvSpPr>
        <p:spPr/>
        <p:txBody>
          <a:bodyPr/>
          <a:lstStyle/>
          <a:p>
            <a:r>
              <a:rPr lang="en-US" dirty="0"/>
              <a:t>Sample Diary</a:t>
            </a:r>
          </a:p>
        </p:txBody>
      </p:sp>
    </p:spTree>
    <p:extLst>
      <p:ext uri="{BB962C8B-B14F-4D97-AF65-F5344CB8AC3E}">
        <p14:creationId xmlns:p14="http://schemas.microsoft.com/office/powerpoint/2010/main" val="2775781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66E638-135A-4F11-AEA3-4D1272D31926}"/>
              </a:ext>
            </a:extLst>
          </p:cNvPr>
          <p:cNvPicPr>
            <a:picLocks noChangeAspect="1"/>
          </p:cNvPicPr>
          <p:nvPr/>
        </p:nvPicPr>
        <p:blipFill rotWithShape="1">
          <a:blip r:embed="rId2"/>
          <a:srcRect t="46729"/>
          <a:stretch/>
        </p:blipFill>
        <p:spPr>
          <a:xfrm>
            <a:off x="623336" y="3234519"/>
            <a:ext cx="7897327" cy="3166696"/>
          </a:xfrm>
          <a:prstGeom prst="rect">
            <a:avLst/>
          </a:prstGeom>
        </p:spPr>
      </p:pic>
      <p:sp>
        <p:nvSpPr>
          <p:cNvPr id="2" name="Title 1">
            <a:extLst>
              <a:ext uri="{FF2B5EF4-FFF2-40B4-BE49-F238E27FC236}">
                <a16:creationId xmlns:a16="http://schemas.microsoft.com/office/drawing/2014/main" id="{44DCE9A8-59EC-6142-8D00-74DC9B21E5F8}"/>
              </a:ext>
            </a:extLst>
          </p:cNvPr>
          <p:cNvSpPr>
            <a:spLocks noGrp="1"/>
          </p:cNvSpPr>
          <p:nvPr>
            <p:ph type="title"/>
          </p:nvPr>
        </p:nvSpPr>
        <p:spPr/>
        <p:txBody>
          <a:bodyPr>
            <a:normAutofit/>
          </a:bodyPr>
          <a:lstStyle/>
          <a:p>
            <a:r>
              <a:rPr lang="en-US" dirty="0"/>
              <a:t>ATUS Sampling Frame</a:t>
            </a:r>
          </a:p>
        </p:txBody>
      </p:sp>
      <p:sp>
        <p:nvSpPr>
          <p:cNvPr id="3" name="Content Placeholder 2">
            <a:extLst>
              <a:ext uri="{FF2B5EF4-FFF2-40B4-BE49-F238E27FC236}">
                <a16:creationId xmlns:a16="http://schemas.microsoft.com/office/drawing/2014/main" id="{0FCF2988-9AC6-8C4B-B745-230C622419F3}"/>
              </a:ext>
            </a:extLst>
          </p:cNvPr>
          <p:cNvSpPr>
            <a:spLocks noGrp="1"/>
          </p:cNvSpPr>
          <p:nvPr>
            <p:ph idx="1"/>
          </p:nvPr>
        </p:nvSpPr>
        <p:spPr/>
        <p:txBody>
          <a:bodyPr/>
          <a:lstStyle/>
          <a:p>
            <a:r>
              <a:rPr lang="en-US" dirty="0"/>
              <a:t>People are selected from households that recently completed the monthly labor force survey – the Current Population Survey (CPS)</a:t>
            </a:r>
          </a:p>
        </p:txBody>
      </p:sp>
    </p:spTree>
    <p:extLst>
      <p:ext uri="{BB962C8B-B14F-4D97-AF65-F5344CB8AC3E}">
        <p14:creationId xmlns:p14="http://schemas.microsoft.com/office/powerpoint/2010/main" val="1161962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69BE87-4949-4BCA-AD26-8EF1ECB7F73F}"/>
              </a:ext>
            </a:extLst>
          </p:cNvPr>
          <p:cNvPicPr>
            <a:picLocks noChangeAspect="1"/>
          </p:cNvPicPr>
          <p:nvPr/>
        </p:nvPicPr>
        <p:blipFill rotWithShape="1">
          <a:blip r:embed="rId3"/>
          <a:srcRect l="7313" t="79395"/>
          <a:stretch/>
        </p:blipFill>
        <p:spPr>
          <a:xfrm>
            <a:off x="211540" y="5289491"/>
            <a:ext cx="8475260" cy="1308220"/>
          </a:xfrm>
          <a:prstGeom prst="rect">
            <a:avLst/>
          </a:prstGeom>
        </p:spPr>
      </p:pic>
      <p:sp>
        <p:nvSpPr>
          <p:cNvPr id="2" name="Title 1">
            <a:extLst>
              <a:ext uri="{FF2B5EF4-FFF2-40B4-BE49-F238E27FC236}">
                <a16:creationId xmlns:a16="http://schemas.microsoft.com/office/drawing/2014/main" id="{87A0941A-5B9E-D443-BA63-FAC0F3F5789F}"/>
              </a:ext>
            </a:extLst>
          </p:cNvPr>
          <p:cNvSpPr>
            <a:spLocks noGrp="1"/>
          </p:cNvSpPr>
          <p:nvPr>
            <p:ph type="title"/>
          </p:nvPr>
        </p:nvSpPr>
        <p:spPr/>
        <p:txBody>
          <a:bodyPr/>
          <a:lstStyle/>
          <a:p>
            <a:r>
              <a:rPr lang="en-US" dirty="0"/>
              <a:t>ATUS Sample Allocation</a:t>
            </a:r>
          </a:p>
        </p:txBody>
      </p:sp>
      <p:sp>
        <p:nvSpPr>
          <p:cNvPr id="4" name="Content Placeholder 3">
            <a:extLst>
              <a:ext uri="{FF2B5EF4-FFF2-40B4-BE49-F238E27FC236}">
                <a16:creationId xmlns:a16="http://schemas.microsoft.com/office/drawing/2014/main" id="{26A8413B-0FF7-CA40-B9D9-AA2B9314BFAB}"/>
              </a:ext>
            </a:extLst>
          </p:cNvPr>
          <p:cNvSpPr>
            <a:spLocks noGrp="1"/>
          </p:cNvSpPr>
          <p:nvPr>
            <p:ph idx="1"/>
          </p:nvPr>
        </p:nvSpPr>
        <p:spPr>
          <a:xfrm>
            <a:off x="457200" y="1417638"/>
            <a:ext cx="8229600" cy="4525963"/>
          </a:xfrm>
        </p:spPr>
        <p:txBody>
          <a:bodyPr/>
          <a:lstStyle/>
          <a:p>
            <a:r>
              <a:rPr lang="en-US" dirty="0"/>
              <a:t>The ATUS sample is split evenly between weekdays and weekend days</a:t>
            </a:r>
          </a:p>
          <a:p>
            <a:pPr lvl="1"/>
            <a:r>
              <a:rPr lang="en-US" dirty="0"/>
              <a:t>10 percent of designated persons are asked about a weekday</a:t>
            </a:r>
          </a:p>
          <a:p>
            <a:pPr lvl="1"/>
            <a:r>
              <a:rPr lang="en-US" dirty="0"/>
              <a:t>25 percent of designated persons in the sample are asked about a Saturday, and 25 percent are asked about a Sunday</a:t>
            </a:r>
          </a:p>
          <a:p>
            <a:pPr lvl="1"/>
            <a:endParaRPr lang="en-US" dirty="0"/>
          </a:p>
        </p:txBody>
      </p:sp>
    </p:spTree>
    <p:extLst>
      <p:ext uri="{BB962C8B-B14F-4D97-AF65-F5344CB8AC3E}">
        <p14:creationId xmlns:p14="http://schemas.microsoft.com/office/powerpoint/2010/main" val="1135958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942DE96-3052-4FF2-8F28-890EF9F0CA47}"/>
              </a:ext>
            </a:extLst>
          </p:cNvPr>
          <p:cNvPicPr>
            <a:picLocks noChangeAspect="1" noChangeArrowheads="1"/>
          </p:cNvPicPr>
          <p:nvPr/>
        </p:nvPicPr>
        <p:blipFill>
          <a:blip r:embed="rId4"/>
          <a:srcRect/>
          <a:stretch/>
        </p:blipFill>
        <p:spPr bwMode="auto">
          <a:xfrm>
            <a:off x="5935" y="863600"/>
            <a:ext cx="9132129" cy="5129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087686"/>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256441-B1F6-4F17-A3D7-9A730AFA5456}"/>
              </a:ext>
            </a:extLst>
          </p:cNvPr>
          <p:cNvPicPr>
            <a:picLocks noChangeAspect="1"/>
          </p:cNvPicPr>
          <p:nvPr/>
        </p:nvPicPr>
        <p:blipFill rotWithShape="1">
          <a:blip r:embed="rId2"/>
          <a:srcRect b="14030"/>
          <a:stretch/>
        </p:blipFill>
        <p:spPr>
          <a:xfrm>
            <a:off x="838024" y="750627"/>
            <a:ext cx="7833947" cy="5895833"/>
          </a:xfrm>
          <a:prstGeom prst="rect">
            <a:avLst/>
          </a:prstGeom>
        </p:spPr>
      </p:pic>
    </p:spTree>
    <p:extLst>
      <p:ext uri="{BB962C8B-B14F-4D97-AF65-F5344CB8AC3E}">
        <p14:creationId xmlns:p14="http://schemas.microsoft.com/office/powerpoint/2010/main" val="2413308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IPUMS Time Use Provides </a:t>
            </a:r>
          </a:p>
        </p:txBody>
      </p:sp>
      <p:sp>
        <p:nvSpPr>
          <p:cNvPr id="3" name="Content Placeholder 2"/>
          <p:cNvSpPr>
            <a:spLocks noGrp="1"/>
          </p:cNvSpPr>
          <p:nvPr>
            <p:ph idx="1"/>
          </p:nvPr>
        </p:nvSpPr>
        <p:spPr/>
        <p:txBody>
          <a:bodyPr>
            <a:normAutofit/>
          </a:bodyPr>
          <a:lstStyle/>
          <a:p>
            <a:r>
              <a:rPr lang="en-US" dirty="0"/>
              <a:t>Easy access to the years of data you want </a:t>
            </a:r>
          </a:p>
          <a:p>
            <a:r>
              <a:rPr lang="en-US" dirty="0"/>
              <a:t>Data </a:t>
            </a:r>
            <a:r>
              <a:rPr lang="en-US" dirty="0">
                <a:solidFill>
                  <a:schemeClr val="accent2"/>
                </a:solidFill>
              </a:rPr>
              <a:t>harmonized</a:t>
            </a:r>
            <a:r>
              <a:rPr lang="en-US" dirty="0"/>
              <a:t> across time and countries</a:t>
            </a:r>
          </a:p>
          <a:p>
            <a:r>
              <a:rPr lang="en-US" dirty="0"/>
              <a:t>User-defined measures of time in specific activity aggregations</a:t>
            </a:r>
          </a:p>
          <a:p>
            <a:r>
              <a:rPr lang="en-US" dirty="0"/>
              <a:t>Dataset and variable-level documentation in one place and connected to your variables, plus variable-level frequencies</a:t>
            </a:r>
          </a:p>
          <a:p>
            <a:r>
              <a:rPr lang="en-US" dirty="0"/>
              <a:t>Data in multiple formats (SAS, STATA, SPSS)</a:t>
            </a:r>
          </a:p>
        </p:txBody>
      </p:sp>
    </p:spTree>
    <p:extLst>
      <p:ext uri="{BB962C8B-B14F-4D97-AF65-F5344CB8AC3E}">
        <p14:creationId xmlns:p14="http://schemas.microsoft.com/office/powerpoint/2010/main" val="387754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461ED-026A-40AA-8502-925A9E8C4E99}"/>
              </a:ext>
            </a:extLst>
          </p:cNvPr>
          <p:cNvSpPr>
            <a:spLocks noGrp="1"/>
          </p:cNvSpPr>
          <p:nvPr>
            <p:ph type="title"/>
          </p:nvPr>
        </p:nvSpPr>
        <p:spPr>
          <a:xfrm>
            <a:off x="457200" y="274638"/>
            <a:ext cx="8229600" cy="1143000"/>
          </a:xfrm>
        </p:spPr>
        <p:txBody>
          <a:bodyPr/>
          <a:lstStyle/>
          <a:p>
            <a:r>
              <a:rPr lang="en-US" dirty="0"/>
              <a:t>What is Harmonization?</a:t>
            </a:r>
          </a:p>
        </p:txBody>
      </p:sp>
      <p:sp>
        <p:nvSpPr>
          <p:cNvPr id="3" name="Content Placeholder 2">
            <a:extLst>
              <a:ext uri="{FF2B5EF4-FFF2-40B4-BE49-F238E27FC236}">
                <a16:creationId xmlns:a16="http://schemas.microsoft.com/office/drawing/2014/main" id="{3C1AE875-18E6-4D55-8AF8-1DC2FAD36F75}"/>
              </a:ext>
            </a:extLst>
          </p:cNvPr>
          <p:cNvSpPr>
            <a:spLocks noGrp="1"/>
          </p:cNvSpPr>
          <p:nvPr>
            <p:ph idx="1"/>
          </p:nvPr>
        </p:nvSpPr>
        <p:spPr>
          <a:xfrm>
            <a:off x="457200" y="1600200"/>
            <a:ext cx="8229600" cy="4525963"/>
          </a:xfrm>
        </p:spPr>
        <p:txBody>
          <a:bodyPr/>
          <a:lstStyle/>
          <a:p>
            <a:r>
              <a:rPr lang="en-US" dirty="0"/>
              <a:t>Creating a single, consistent data series from datasets collected at different times</a:t>
            </a:r>
          </a:p>
          <a:p>
            <a:r>
              <a:rPr lang="en-US" dirty="0"/>
              <a:t>Applying a coding scheme to group broadly comparable categories but retain additional detail when available</a:t>
            </a:r>
          </a:p>
          <a:p>
            <a:r>
              <a:rPr lang="en-US" dirty="0"/>
              <a:t>Documenting these decisions and flagging potential comparability issues</a:t>
            </a:r>
          </a:p>
          <a:p>
            <a:endParaRPr lang="en-US" dirty="0"/>
          </a:p>
        </p:txBody>
      </p:sp>
    </p:spTree>
    <p:extLst>
      <p:ext uri="{BB962C8B-B14F-4D97-AF65-F5344CB8AC3E}">
        <p14:creationId xmlns:p14="http://schemas.microsoft.com/office/powerpoint/2010/main" val="242820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FA826-3EEE-4927-B293-27732D6340A7}"/>
              </a:ext>
            </a:extLst>
          </p:cNvPr>
          <p:cNvSpPr>
            <a:spLocks noGrp="1"/>
          </p:cNvSpPr>
          <p:nvPr>
            <p:ph type="title"/>
          </p:nvPr>
        </p:nvSpPr>
        <p:spPr/>
        <p:txBody>
          <a:bodyPr>
            <a:normAutofit/>
          </a:bodyPr>
          <a:lstStyle/>
          <a:p>
            <a:r>
              <a:rPr lang="en-US" sz="3800" dirty="0"/>
              <a:t>Changes to Detail in ATUS Activity Codes</a:t>
            </a:r>
          </a:p>
        </p:txBody>
      </p:sp>
      <p:sp>
        <p:nvSpPr>
          <p:cNvPr id="3" name="Content Placeholder 2">
            <a:extLst>
              <a:ext uri="{FF2B5EF4-FFF2-40B4-BE49-F238E27FC236}">
                <a16:creationId xmlns:a16="http://schemas.microsoft.com/office/drawing/2014/main" id="{60B414BB-8D2F-4D6A-9C82-D425BFB5A0AF}"/>
              </a:ext>
            </a:extLst>
          </p:cNvPr>
          <p:cNvSpPr>
            <a:spLocks noGrp="1"/>
          </p:cNvSpPr>
          <p:nvPr>
            <p:ph idx="1"/>
          </p:nvPr>
        </p:nvSpPr>
        <p:spPr>
          <a:xfrm>
            <a:off x="457200" y="1600200"/>
            <a:ext cx="8229600" cy="4636827"/>
          </a:xfrm>
        </p:spPr>
        <p:txBody>
          <a:bodyPr>
            <a:normAutofit/>
          </a:bodyPr>
          <a:lstStyle/>
          <a:p>
            <a:pPr marL="0" indent="0">
              <a:buNone/>
            </a:pPr>
            <a:r>
              <a:rPr lang="en-US" sz="2800" dirty="0"/>
              <a:t>2003	170502	Work-related travel, not commuting</a:t>
            </a:r>
          </a:p>
          <a:p>
            <a:pPr marL="0" indent="0">
              <a:buNone/>
            </a:pPr>
            <a:endParaRPr lang="en-US" sz="2800" dirty="0"/>
          </a:p>
          <a:p>
            <a:pPr marL="0" indent="0">
              <a:buNone/>
            </a:pPr>
            <a:r>
              <a:rPr lang="en-US" sz="2800" dirty="0"/>
              <a:t>2004	170502	Travel related to work-related activities</a:t>
            </a:r>
          </a:p>
          <a:p>
            <a:pPr marL="0" indent="0">
              <a:buNone/>
            </a:pPr>
            <a:endParaRPr lang="en-US" sz="2800" dirty="0"/>
          </a:p>
          <a:p>
            <a:pPr marL="0" indent="0">
              <a:buNone/>
            </a:pPr>
            <a:r>
              <a:rPr lang="en-US" sz="2800" dirty="0"/>
              <a:t>2005	180502	Travel related to work-related activities</a:t>
            </a:r>
          </a:p>
          <a:p>
            <a:pPr marL="0" indent="0">
              <a:buNone/>
            </a:pPr>
            <a:endParaRPr lang="en-US" sz="2800" dirty="0"/>
          </a:p>
          <a:p>
            <a:pPr marL="0" indent="0" algn="ctr">
              <a:buNone/>
            </a:pPr>
            <a:r>
              <a:rPr lang="en-US" sz="2800" b="1" dirty="0"/>
              <a:t>HARMONIZED Codes and Labels</a:t>
            </a:r>
          </a:p>
          <a:p>
            <a:pPr marL="0" indent="0">
              <a:buNone/>
            </a:pPr>
            <a:r>
              <a:rPr lang="en-US" sz="2800" dirty="0"/>
              <a:t>2003-</a:t>
            </a:r>
          </a:p>
          <a:p>
            <a:pPr marL="0" indent="0">
              <a:buNone/>
            </a:pPr>
            <a:r>
              <a:rPr lang="en-US" sz="2800" dirty="0"/>
              <a:t>2020	180502	Travel related to work-related activities</a:t>
            </a:r>
          </a:p>
          <a:p>
            <a:pPr marL="0" indent="0">
              <a:buNone/>
            </a:pPr>
            <a:endParaRPr lang="en-US" sz="2800" dirty="0"/>
          </a:p>
        </p:txBody>
      </p:sp>
      <p:sp>
        <p:nvSpPr>
          <p:cNvPr id="7" name="Rectangle 6">
            <a:extLst>
              <a:ext uri="{FF2B5EF4-FFF2-40B4-BE49-F238E27FC236}">
                <a16:creationId xmlns:a16="http://schemas.microsoft.com/office/drawing/2014/main" id="{E1F8DAB4-5153-44DB-9073-26880E250289}"/>
              </a:ext>
            </a:extLst>
          </p:cNvPr>
          <p:cNvSpPr/>
          <p:nvPr/>
        </p:nvSpPr>
        <p:spPr>
          <a:xfrm>
            <a:off x="1419367" y="1600200"/>
            <a:ext cx="1201003" cy="1634319"/>
          </a:xfrm>
          <a:prstGeom prst="rect">
            <a:avLst/>
          </a:prstGeom>
          <a:noFill/>
          <a:ln w="762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8" name="TextBox 7">
            <a:extLst>
              <a:ext uri="{FF2B5EF4-FFF2-40B4-BE49-F238E27FC236}">
                <a16:creationId xmlns:a16="http://schemas.microsoft.com/office/drawing/2014/main" id="{C93D55CF-0CEB-455C-BBF6-C87BBB9EBAEE}"/>
              </a:ext>
            </a:extLst>
          </p:cNvPr>
          <p:cNvSpPr txBox="1"/>
          <p:nvPr/>
        </p:nvSpPr>
        <p:spPr>
          <a:xfrm>
            <a:off x="3029803" y="2091519"/>
            <a:ext cx="2320120" cy="553998"/>
          </a:xfrm>
          <a:prstGeom prst="rect">
            <a:avLst/>
          </a:prstGeom>
          <a:noFill/>
        </p:spPr>
        <p:txBody>
          <a:bodyPr wrap="square" rtlCol="0">
            <a:spAutoFit/>
          </a:bodyPr>
          <a:lstStyle/>
          <a:p>
            <a:r>
              <a:rPr lang="en-US" sz="3000" dirty="0">
                <a:solidFill>
                  <a:schemeClr val="accent3"/>
                </a:solidFill>
              </a:rPr>
              <a:t>Same code</a:t>
            </a:r>
          </a:p>
        </p:txBody>
      </p:sp>
      <p:sp>
        <p:nvSpPr>
          <p:cNvPr id="9" name="Rectangle 8">
            <a:extLst>
              <a:ext uri="{FF2B5EF4-FFF2-40B4-BE49-F238E27FC236}">
                <a16:creationId xmlns:a16="http://schemas.microsoft.com/office/drawing/2014/main" id="{3EF138A2-D206-440B-8D06-38448A3E7027}"/>
              </a:ext>
            </a:extLst>
          </p:cNvPr>
          <p:cNvSpPr/>
          <p:nvPr/>
        </p:nvSpPr>
        <p:spPr>
          <a:xfrm>
            <a:off x="2772769" y="1592239"/>
            <a:ext cx="5914031" cy="1642280"/>
          </a:xfrm>
          <a:prstGeom prst="rect">
            <a:avLst/>
          </a:prstGeom>
          <a:noFill/>
          <a:ln w="762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0" name="TextBox 9">
            <a:extLst>
              <a:ext uri="{FF2B5EF4-FFF2-40B4-BE49-F238E27FC236}">
                <a16:creationId xmlns:a16="http://schemas.microsoft.com/office/drawing/2014/main" id="{443B9433-E430-4783-AAF7-7CB85431D400}"/>
              </a:ext>
            </a:extLst>
          </p:cNvPr>
          <p:cNvSpPr txBox="1"/>
          <p:nvPr/>
        </p:nvSpPr>
        <p:spPr>
          <a:xfrm>
            <a:off x="5038298" y="2109021"/>
            <a:ext cx="2959290" cy="553998"/>
          </a:xfrm>
          <a:prstGeom prst="rect">
            <a:avLst/>
          </a:prstGeom>
          <a:noFill/>
        </p:spPr>
        <p:txBody>
          <a:bodyPr wrap="square" rtlCol="0">
            <a:spAutoFit/>
          </a:bodyPr>
          <a:lstStyle/>
          <a:p>
            <a:r>
              <a:rPr lang="en-US" sz="3000" dirty="0">
                <a:solidFill>
                  <a:schemeClr val="accent2"/>
                </a:solidFill>
              </a:rPr>
              <a:t>Different Label</a:t>
            </a:r>
          </a:p>
        </p:txBody>
      </p:sp>
      <p:sp>
        <p:nvSpPr>
          <p:cNvPr id="11" name="Rectangle 10">
            <a:extLst>
              <a:ext uri="{FF2B5EF4-FFF2-40B4-BE49-F238E27FC236}">
                <a16:creationId xmlns:a16="http://schemas.microsoft.com/office/drawing/2014/main" id="{DB0CF230-E1EC-4158-8923-D926E611E7F8}"/>
              </a:ext>
            </a:extLst>
          </p:cNvPr>
          <p:cNvSpPr/>
          <p:nvPr/>
        </p:nvSpPr>
        <p:spPr>
          <a:xfrm>
            <a:off x="1435287" y="2653360"/>
            <a:ext cx="1201003" cy="1634319"/>
          </a:xfrm>
          <a:prstGeom prst="rect">
            <a:avLst/>
          </a:prstGeom>
          <a:noFill/>
          <a:ln w="762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solidFill>
                <a:schemeClr val="accent2"/>
              </a:solidFill>
            </a:endParaRPr>
          </a:p>
        </p:txBody>
      </p:sp>
      <p:sp>
        <p:nvSpPr>
          <p:cNvPr id="12" name="TextBox 11">
            <a:extLst>
              <a:ext uri="{FF2B5EF4-FFF2-40B4-BE49-F238E27FC236}">
                <a16:creationId xmlns:a16="http://schemas.microsoft.com/office/drawing/2014/main" id="{8FC65A97-B1D8-463E-A3DA-C35B1FDFE9B0}"/>
              </a:ext>
            </a:extLst>
          </p:cNvPr>
          <p:cNvSpPr txBox="1"/>
          <p:nvPr/>
        </p:nvSpPr>
        <p:spPr>
          <a:xfrm>
            <a:off x="3045723" y="3171975"/>
            <a:ext cx="2604450" cy="553998"/>
          </a:xfrm>
          <a:prstGeom prst="rect">
            <a:avLst/>
          </a:prstGeom>
          <a:noFill/>
          <a:ln>
            <a:noFill/>
          </a:ln>
        </p:spPr>
        <p:txBody>
          <a:bodyPr wrap="square" rtlCol="0">
            <a:spAutoFit/>
          </a:bodyPr>
          <a:lstStyle/>
          <a:p>
            <a:r>
              <a:rPr lang="en-US" sz="3000" dirty="0">
                <a:solidFill>
                  <a:schemeClr val="accent2"/>
                </a:solidFill>
              </a:rPr>
              <a:t>Different code</a:t>
            </a:r>
          </a:p>
        </p:txBody>
      </p:sp>
      <p:sp>
        <p:nvSpPr>
          <p:cNvPr id="13" name="Rectangle 12">
            <a:extLst>
              <a:ext uri="{FF2B5EF4-FFF2-40B4-BE49-F238E27FC236}">
                <a16:creationId xmlns:a16="http://schemas.microsoft.com/office/drawing/2014/main" id="{13231E04-87D0-4766-8B30-35ADD06B163F}"/>
              </a:ext>
            </a:extLst>
          </p:cNvPr>
          <p:cNvSpPr/>
          <p:nvPr/>
        </p:nvSpPr>
        <p:spPr>
          <a:xfrm>
            <a:off x="2775041" y="2645393"/>
            <a:ext cx="5914031" cy="1642280"/>
          </a:xfrm>
          <a:prstGeom prst="rect">
            <a:avLst/>
          </a:prstGeom>
          <a:noFill/>
          <a:ln w="762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4" name="TextBox 13">
            <a:extLst>
              <a:ext uri="{FF2B5EF4-FFF2-40B4-BE49-F238E27FC236}">
                <a16:creationId xmlns:a16="http://schemas.microsoft.com/office/drawing/2014/main" id="{31B5F2F3-B3FC-486A-8B01-E864866121CF}"/>
              </a:ext>
            </a:extLst>
          </p:cNvPr>
          <p:cNvSpPr txBox="1"/>
          <p:nvPr/>
        </p:nvSpPr>
        <p:spPr>
          <a:xfrm>
            <a:off x="5600131" y="3162175"/>
            <a:ext cx="2959290" cy="553998"/>
          </a:xfrm>
          <a:prstGeom prst="rect">
            <a:avLst/>
          </a:prstGeom>
          <a:noFill/>
        </p:spPr>
        <p:txBody>
          <a:bodyPr wrap="square" rtlCol="0">
            <a:spAutoFit/>
          </a:bodyPr>
          <a:lstStyle/>
          <a:p>
            <a:r>
              <a:rPr lang="en-US" sz="3000" dirty="0">
                <a:solidFill>
                  <a:schemeClr val="accent3"/>
                </a:solidFill>
              </a:rPr>
              <a:t>Same Label</a:t>
            </a:r>
          </a:p>
        </p:txBody>
      </p:sp>
    </p:spTree>
    <p:extLst>
      <p:ext uri="{BB962C8B-B14F-4D97-AF65-F5344CB8AC3E}">
        <p14:creationId xmlns:p14="http://schemas.microsoft.com/office/powerpoint/2010/main" val="29249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2"/>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4"/>
                                        </p:tgtEl>
                                        <p:attrNameLst>
                                          <p:attrName>style.visibility</p:attrName>
                                        </p:attrNameLst>
                                      </p:cBhvr>
                                      <p:to>
                                        <p:strVal val="hidden"/>
                                      </p:to>
                                    </p:set>
                                  </p:childTnLst>
                                </p:cTn>
                              </p:par>
                              <p:par>
                                <p:cTn id="37" presetID="1" presetClass="entr" presetSubtype="0" fill="hold" grpId="2"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2"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2"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2"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8" grpId="1"/>
      <p:bldP spid="8" grpId="2"/>
      <p:bldP spid="9" grpId="0" animBg="1"/>
      <p:bldP spid="10" grpId="0"/>
      <p:bldP spid="10" grpId="1"/>
      <p:bldP spid="10" grpId="2"/>
      <p:bldP spid="11" grpId="0" animBg="1"/>
      <p:bldP spid="12" grpId="0"/>
      <p:bldP spid="12" grpId="1"/>
      <p:bldP spid="12" grpId="2"/>
      <p:bldP spid="13" grpId="0" animBg="1"/>
      <p:bldP spid="14" grpId="0"/>
      <p:bldP spid="14" grpId="1"/>
      <p:bldP spid="14" grpId="2"/>
    </p:bldLst>
  </p:timing>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C928ABE-8FBF-2744-8D0D-1A88AD8B7E9B}"/>
              </a:ext>
            </a:extLst>
          </p:cNvPr>
          <p:cNvSpPr txBox="1">
            <a:spLocks/>
          </p:cNvSpPr>
          <p:nvPr/>
        </p:nvSpPr>
        <p:spPr>
          <a:xfrm>
            <a:off x="457200" y="1600200"/>
            <a:ext cx="4398579" cy="4525963"/>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2">
                    <a:lumMod val="75000"/>
                  </a:schemeClr>
                </a:solidFill>
                <a:latin typeface="+mn-lt"/>
                <a:ea typeface="+mn-ea"/>
                <a:cs typeface="+mn-cs"/>
              </a:defRPr>
            </a:lvl1pPr>
            <a:lvl2pPr marL="742950" indent="-285750" algn="l" defTabSz="457200" rtl="0" eaLnBrk="1" latinLnBrk="0" hangingPunct="1">
              <a:spcBef>
                <a:spcPct val="20000"/>
              </a:spcBef>
              <a:buFont typeface="Arial" panose="020B0604020202020204" pitchFamily="34" charset="0"/>
              <a:buChar char="•"/>
              <a:defRPr sz="2800" kern="1200">
                <a:solidFill>
                  <a:schemeClr val="tx2">
                    <a:lumMod val="7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lumMod val="75000"/>
                  </a:schemeClr>
                </a:solidFill>
                <a:latin typeface="+mn-lt"/>
                <a:ea typeface="+mn-ea"/>
                <a:cs typeface="+mn-cs"/>
              </a:defRPr>
            </a:lvl3pPr>
            <a:lvl4pPr marL="1714500" indent="-342900" algn="l" defTabSz="457200" rtl="0" eaLnBrk="1" latinLnBrk="0" hangingPunct="1">
              <a:spcBef>
                <a:spcPct val="20000"/>
              </a:spcBef>
              <a:buFont typeface="Arial" panose="020B0604020202020204" pitchFamily="34" charset="0"/>
              <a:buChar char="•"/>
              <a:defRPr sz="2000" kern="1200">
                <a:solidFill>
                  <a:schemeClr val="tx2">
                    <a:lumMod val="75000"/>
                  </a:schemeClr>
                </a:solidFill>
                <a:latin typeface="+mn-lt"/>
                <a:ea typeface="+mn-ea"/>
                <a:cs typeface="+mn-cs"/>
              </a:defRPr>
            </a:lvl4pPr>
            <a:lvl5pPr marL="2057400" indent="-228600" algn="l" defTabSz="457200" rtl="0" eaLnBrk="1" latinLnBrk="0" hangingPunct="1">
              <a:spcBef>
                <a:spcPct val="20000"/>
              </a:spcBef>
              <a:buFont typeface="Arial" panose="020B0604020202020204" pitchFamily="34" charset="0"/>
              <a:buChar char="•"/>
              <a:defRPr sz="2000" kern="1200">
                <a:solidFill>
                  <a:schemeClr val="tx2">
                    <a:lumMod val="7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rgbClr val="1F497D">
                    <a:lumMod val="75000"/>
                  </a:srgbClr>
                </a:solidFill>
                <a:hlinkClick r:id="rId2"/>
              </a:rPr>
              <a:t>https://www.ipums.org/timeuse.shtml</a:t>
            </a:r>
            <a:endParaRPr lang="en-US" dirty="0">
              <a:solidFill>
                <a:srgbClr val="1F497D">
                  <a:lumMod val="75000"/>
                </a:srgbClr>
              </a:solidFill>
            </a:endParaRPr>
          </a:p>
          <a:p>
            <a:r>
              <a:rPr lang="en-US" dirty="0">
                <a:solidFill>
                  <a:srgbClr val="1F497D">
                    <a:lumMod val="75000"/>
                  </a:srgbClr>
                </a:solidFill>
              </a:rPr>
              <a:t>Select “Get Data” Under ATUS</a:t>
            </a:r>
          </a:p>
          <a:p>
            <a:r>
              <a:rPr lang="en-US" dirty="0">
                <a:solidFill>
                  <a:srgbClr val="1F497D">
                    <a:lumMod val="75000"/>
                  </a:srgbClr>
                </a:solidFill>
              </a:rPr>
              <a:t>Click on “Registration” </a:t>
            </a:r>
          </a:p>
          <a:p>
            <a:pPr lvl="1"/>
            <a:r>
              <a:rPr lang="en-US" dirty="0">
                <a:solidFill>
                  <a:srgbClr val="1F497D">
                    <a:lumMod val="75000"/>
                  </a:srgbClr>
                </a:solidFill>
              </a:rPr>
              <a:t>Log in with your IPUMS account information</a:t>
            </a:r>
          </a:p>
          <a:p>
            <a:pPr lvl="1"/>
            <a:r>
              <a:rPr lang="en-US" dirty="0">
                <a:solidFill>
                  <a:srgbClr val="1F497D">
                    <a:lumMod val="75000"/>
                  </a:srgbClr>
                </a:solidFill>
              </a:rPr>
              <a:t>Or </a:t>
            </a:r>
          </a:p>
          <a:p>
            <a:pPr lvl="1"/>
            <a:r>
              <a:rPr lang="en-US" dirty="0">
                <a:solidFill>
                  <a:srgbClr val="1F497D">
                    <a:lumMod val="75000"/>
                  </a:srgbClr>
                </a:solidFill>
              </a:rPr>
              <a:t>Apply for access:  fill out form to register for access </a:t>
            </a:r>
          </a:p>
          <a:p>
            <a:r>
              <a:rPr lang="en-US" dirty="0">
                <a:solidFill>
                  <a:srgbClr val="1F497D">
                    <a:lumMod val="75000"/>
                  </a:srgbClr>
                </a:solidFill>
              </a:rPr>
              <a:t>Can explore data archive without an account but cannot save variables or an extract</a:t>
            </a:r>
          </a:p>
          <a:p>
            <a:endParaRPr lang="en-US" dirty="0"/>
          </a:p>
        </p:txBody>
      </p:sp>
      <p:pic>
        <p:nvPicPr>
          <p:cNvPr id="5" name="Content Placeholder 12">
            <a:extLst>
              <a:ext uri="{FF2B5EF4-FFF2-40B4-BE49-F238E27FC236}">
                <a16:creationId xmlns:a16="http://schemas.microsoft.com/office/drawing/2014/main" id="{611F89F8-DBCB-C549-92C0-E3662EC17C0A}"/>
              </a:ext>
            </a:extLst>
          </p:cNvPr>
          <p:cNvPicPr>
            <a:picLocks noChangeAspect="1"/>
          </p:cNvPicPr>
          <p:nvPr/>
        </p:nvPicPr>
        <p:blipFill>
          <a:blip r:embed="rId3"/>
          <a:stretch>
            <a:fillRect/>
          </a:stretch>
        </p:blipFill>
        <p:spPr>
          <a:xfrm>
            <a:off x="4855779" y="2293144"/>
            <a:ext cx="4038600" cy="2271712"/>
          </a:xfrm>
          <a:prstGeom prst="rect">
            <a:avLst/>
          </a:prstGeom>
        </p:spPr>
      </p:pic>
      <p:sp>
        <p:nvSpPr>
          <p:cNvPr id="6" name="Title 1">
            <a:extLst>
              <a:ext uri="{FF2B5EF4-FFF2-40B4-BE49-F238E27FC236}">
                <a16:creationId xmlns:a16="http://schemas.microsoft.com/office/drawing/2014/main" id="{C0DE9D2D-3B3A-3046-9249-D1F5D14F53F9}"/>
              </a:ext>
            </a:extLst>
          </p:cNvPr>
          <p:cNvSpPr>
            <a:spLocks noGrp="1"/>
          </p:cNvSpPr>
          <p:nvPr>
            <p:ph type="title"/>
          </p:nvPr>
        </p:nvSpPr>
        <p:spPr>
          <a:xfrm>
            <a:off x="457200" y="274638"/>
            <a:ext cx="8229600" cy="1143000"/>
          </a:xfrm>
        </p:spPr>
        <p:txBody>
          <a:bodyPr>
            <a:normAutofit/>
          </a:bodyPr>
          <a:lstStyle/>
          <a:p>
            <a:r>
              <a:rPr lang="en-US" dirty="0"/>
              <a:t>IPUMS Time Use Registration</a:t>
            </a:r>
          </a:p>
        </p:txBody>
      </p:sp>
    </p:spTree>
    <p:extLst>
      <p:ext uri="{BB962C8B-B14F-4D97-AF65-F5344CB8AC3E}">
        <p14:creationId xmlns:p14="http://schemas.microsoft.com/office/powerpoint/2010/main" val="13615175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use IPUMS Time Use? </a:t>
            </a:r>
          </a:p>
        </p:txBody>
      </p:sp>
      <p:sp>
        <p:nvSpPr>
          <p:cNvPr id="3" name="Content Placeholder 2"/>
          <p:cNvSpPr>
            <a:spLocks noGrp="1"/>
          </p:cNvSpPr>
          <p:nvPr>
            <p:ph idx="1"/>
          </p:nvPr>
        </p:nvSpPr>
        <p:spPr/>
        <p:txBody>
          <a:bodyPr>
            <a:normAutofit/>
          </a:bodyPr>
          <a:lstStyle/>
          <a:p>
            <a:r>
              <a:rPr lang="en-US" dirty="0"/>
              <a:t>Lowers barriers to access – much is done for the user behind the scenes to make the data easier to use</a:t>
            </a:r>
          </a:p>
          <a:p>
            <a:r>
              <a:rPr lang="en-US" dirty="0"/>
              <a:t>Lowers start up costs – everything in one place</a:t>
            </a:r>
          </a:p>
          <a:p>
            <a:r>
              <a:rPr lang="en-US" dirty="0"/>
              <a:t>Simplifies use of complex time diary data</a:t>
            </a:r>
          </a:p>
          <a:p>
            <a:r>
              <a:rPr lang="en-US" dirty="0">
                <a:solidFill>
                  <a:srgbClr val="C00000"/>
                </a:solidFill>
              </a:rPr>
              <a:t>Email helpline: </a:t>
            </a:r>
            <a:r>
              <a:rPr lang="en-US" dirty="0">
                <a:solidFill>
                  <a:srgbClr val="C00000"/>
                </a:solidFill>
                <a:hlinkClick r:id="rId3"/>
              </a:rPr>
              <a:t>ipums@umn.edu</a:t>
            </a:r>
            <a:endParaRPr lang="en-US" dirty="0"/>
          </a:p>
          <a:p>
            <a:endParaRPr lang="en-US" dirty="0"/>
          </a:p>
        </p:txBody>
      </p:sp>
    </p:spTree>
    <p:extLst>
      <p:ext uri="{BB962C8B-B14F-4D97-AF65-F5344CB8AC3E}">
        <p14:creationId xmlns:p14="http://schemas.microsoft.com/office/powerpoint/2010/main" val="3615690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73823"/>
            <a:ext cx="7772400" cy="2026627"/>
          </a:xfrm>
        </p:spPr>
        <p:txBody>
          <a:bodyPr>
            <a:normAutofit/>
          </a:bodyPr>
          <a:lstStyle/>
          <a:p>
            <a:r>
              <a:rPr lang="en-US" b="1" dirty="0"/>
              <a:t>Part 2: Overview of 2020 ATUS Data Analysis Issues</a:t>
            </a:r>
            <a:endParaRPr lang="en-US" dirty="0">
              <a:solidFill>
                <a:schemeClr val="bg1">
                  <a:lumMod val="85000"/>
                </a:schemeClr>
              </a:solidFill>
            </a:endParaRPr>
          </a:p>
        </p:txBody>
      </p:sp>
      <p:sp>
        <p:nvSpPr>
          <p:cNvPr id="8" name="Rectangle 7"/>
          <p:cNvSpPr/>
          <p:nvPr/>
        </p:nvSpPr>
        <p:spPr>
          <a:xfrm>
            <a:off x="0" y="0"/>
            <a:ext cx="9144000" cy="59266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ctur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515" y="129166"/>
            <a:ext cx="420624" cy="335280"/>
          </a:xfrm>
          <a:prstGeom prst="rect">
            <a:avLst/>
          </a:prstGeom>
        </p:spPr>
      </p:pic>
      <p:pic>
        <p:nvPicPr>
          <p:cNvPr id="5" name="Picture 4" descr="UM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6055" y="129166"/>
            <a:ext cx="1511138" cy="350612"/>
          </a:xfrm>
          <a:prstGeom prst="rect">
            <a:avLst/>
          </a:prstGeom>
        </p:spPr>
      </p:pic>
      <p:pic>
        <p:nvPicPr>
          <p:cNvPr id="6" name="Picture 5" descr="Time Use Logo Nav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784" y="121027"/>
            <a:ext cx="1231816" cy="350612"/>
          </a:xfrm>
          <a:prstGeom prst="rect">
            <a:avLst/>
          </a:prstGeom>
        </p:spPr>
      </p:pic>
      <p:pic>
        <p:nvPicPr>
          <p:cNvPr id="7" name="Picture 6" descr="MPC-2016Logo-Light_rF.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4188" y="113834"/>
            <a:ext cx="1131006" cy="350612"/>
          </a:xfrm>
          <a:prstGeom prst="rect">
            <a:avLst/>
          </a:prstGeom>
        </p:spPr>
      </p:pic>
      <p:sp>
        <p:nvSpPr>
          <p:cNvPr id="10" name="Subtitle 9">
            <a:extLst>
              <a:ext uri="{FF2B5EF4-FFF2-40B4-BE49-F238E27FC236}">
                <a16:creationId xmlns:a16="http://schemas.microsoft.com/office/drawing/2014/main" id="{B1104442-DCBD-2541-9FEB-4F6092423845}"/>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7679068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2D362-5CCD-42AB-BBCF-E375950D0DFD}"/>
              </a:ext>
            </a:extLst>
          </p:cNvPr>
          <p:cNvSpPr>
            <a:spLocks noGrp="1"/>
          </p:cNvSpPr>
          <p:nvPr>
            <p:ph type="title"/>
          </p:nvPr>
        </p:nvSpPr>
        <p:spPr/>
        <p:txBody>
          <a:bodyPr/>
          <a:lstStyle/>
          <a:p>
            <a:r>
              <a:rPr lang="en-US" dirty="0"/>
              <a:t>Three Issues</a:t>
            </a:r>
          </a:p>
        </p:txBody>
      </p:sp>
      <p:sp>
        <p:nvSpPr>
          <p:cNvPr id="3" name="Content Placeholder 2">
            <a:extLst>
              <a:ext uri="{FF2B5EF4-FFF2-40B4-BE49-F238E27FC236}">
                <a16:creationId xmlns:a16="http://schemas.microsoft.com/office/drawing/2014/main" id="{31200D62-582D-402A-8B8C-EB3E23E6F16C}"/>
              </a:ext>
            </a:extLst>
          </p:cNvPr>
          <p:cNvSpPr>
            <a:spLocks noGrp="1"/>
          </p:cNvSpPr>
          <p:nvPr>
            <p:ph idx="1"/>
          </p:nvPr>
        </p:nvSpPr>
        <p:spPr/>
        <p:txBody>
          <a:bodyPr>
            <a:normAutofit fontScale="92500"/>
          </a:bodyPr>
          <a:lstStyle/>
          <a:p>
            <a:pPr marL="514350" indent="-514350">
              <a:buFont typeface="+mj-lt"/>
              <a:buAutoNum type="arabicPeriod"/>
            </a:pPr>
            <a:r>
              <a:rPr lang="en-US" dirty="0"/>
              <a:t>Partial-year 2020 data</a:t>
            </a:r>
          </a:p>
          <a:p>
            <a:pPr lvl="1"/>
            <a:r>
              <a:rPr lang="en-US" dirty="0"/>
              <a:t>Cannot produce 2020 annual estimates of time use</a:t>
            </a:r>
          </a:p>
          <a:p>
            <a:pPr lvl="2"/>
            <a:r>
              <a:rPr lang="en-US" dirty="0"/>
              <a:t>Affects ability to account for seasonal variation in work, school, time outdoors and with others</a:t>
            </a:r>
          </a:p>
          <a:p>
            <a:pPr lvl="1"/>
            <a:r>
              <a:rPr lang="en-US" dirty="0"/>
              <a:t>Which days to include </a:t>
            </a:r>
          </a:p>
          <a:p>
            <a:pPr marL="514350" indent="-514350">
              <a:buFont typeface="+mj-lt"/>
              <a:buAutoNum type="arabicPeriod"/>
            </a:pPr>
            <a:r>
              <a:rPr lang="en-US" dirty="0"/>
              <a:t>Which days and which weight for comparisons to 2020</a:t>
            </a:r>
          </a:p>
          <a:p>
            <a:pPr marL="514350" indent="-514350">
              <a:buFont typeface="+mj-lt"/>
              <a:buAutoNum type="arabicPeriod"/>
            </a:pPr>
            <a:r>
              <a:rPr lang="en-US" dirty="0"/>
              <a:t>ATUS sample quality</a:t>
            </a:r>
          </a:p>
          <a:p>
            <a:pPr marL="914400" lvl="1" indent="-514350"/>
            <a:r>
              <a:rPr lang="en-US" dirty="0"/>
              <a:t>Lower response rates for CPS and ATUS</a:t>
            </a:r>
          </a:p>
        </p:txBody>
      </p:sp>
    </p:spTree>
    <p:extLst>
      <p:ext uri="{BB962C8B-B14F-4D97-AF65-F5344CB8AC3E}">
        <p14:creationId xmlns:p14="http://schemas.microsoft.com/office/powerpoint/2010/main" val="4221434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16AB2F-9C9F-7049-8A8F-5C3859126037}"/>
              </a:ext>
            </a:extLst>
          </p:cNvPr>
          <p:cNvSpPr>
            <a:spLocks noGrp="1"/>
          </p:cNvSpPr>
          <p:nvPr>
            <p:ph type="title"/>
          </p:nvPr>
        </p:nvSpPr>
        <p:spPr/>
        <p:txBody>
          <a:bodyPr/>
          <a:lstStyle/>
          <a:p>
            <a:r>
              <a:rPr lang="en-US" dirty="0"/>
              <a:t>Disruptions to Data Collection</a:t>
            </a:r>
          </a:p>
        </p:txBody>
      </p:sp>
      <p:sp>
        <p:nvSpPr>
          <p:cNvPr id="5" name="Content Placeholder 4">
            <a:extLst>
              <a:ext uri="{FF2B5EF4-FFF2-40B4-BE49-F238E27FC236}">
                <a16:creationId xmlns:a16="http://schemas.microsoft.com/office/drawing/2014/main" id="{D2466E52-B8F5-DC4C-B684-58AD28E472EF}"/>
              </a:ext>
            </a:extLst>
          </p:cNvPr>
          <p:cNvSpPr>
            <a:spLocks noGrp="1"/>
          </p:cNvSpPr>
          <p:nvPr>
            <p:ph idx="1"/>
          </p:nvPr>
        </p:nvSpPr>
        <p:spPr/>
        <p:txBody>
          <a:bodyPr>
            <a:normAutofit fontScale="92500" lnSpcReduction="20000"/>
          </a:bodyPr>
          <a:lstStyle/>
          <a:p>
            <a:r>
              <a:rPr lang="en-US" dirty="0"/>
              <a:t>Data collection was paused between March 18, 2020 and May 9, 2020</a:t>
            </a:r>
          </a:p>
          <a:p>
            <a:pPr lvl="1"/>
            <a:r>
              <a:rPr lang="en-US" dirty="0"/>
              <a:t>Resulted in a partial year data collection for 2020</a:t>
            </a:r>
          </a:p>
          <a:p>
            <a:pPr lvl="2"/>
            <a:r>
              <a:rPr lang="en-US" dirty="0"/>
              <a:t>January 1, 2020 to March 17, 2020 </a:t>
            </a:r>
          </a:p>
          <a:p>
            <a:pPr lvl="2"/>
            <a:r>
              <a:rPr lang="en-US" dirty="0"/>
              <a:t>May 10, 2020 to December 31, 2020</a:t>
            </a:r>
          </a:p>
          <a:p>
            <a:r>
              <a:rPr lang="en-US" dirty="0">
                <a:solidFill>
                  <a:srgbClr val="F1F5F6"/>
                </a:solidFill>
              </a:rPr>
              <a:t>Call and processing centers shut down </a:t>
            </a:r>
          </a:p>
          <a:p>
            <a:r>
              <a:rPr lang="en-US" dirty="0">
                <a:solidFill>
                  <a:srgbClr val="F1F5F6"/>
                </a:solidFill>
              </a:rPr>
              <a:t>Call center interviewers worked remotely when data collection resumed</a:t>
            </a:r>
          </a:p>
          <a:p>
            <a:r>
              <a:rPr lang="en-US" dirty="0">
                <a:solidFill>
                  <a:srgbClr val="F1F5F6"/>
                </a:solidFill>
              </a:rPr>
              <a:t>BLS documentation about impact of pandemic on 2020 ATUS: </a:t>
            </a:r>
            <a:r>
              <a:rPr lang="en-US" dirty="0">
                <a:solidFill>
                  <a:srgbClr val="F1F5F6"/>
                </a:solidFill>
                <a:hlinkClick r:id="rId3">
                  <a:extLst>
                    <a:ext uri="{A12FA001-AC4F-418D-AE19-62706E023703}">
                      <ahyp:hlinkClr xmlns:ahyp="http://schemas.microsoft.com/office/drawing/2018/hyperlinkcolor" val="tx"/>
                    </a:ext>
                  </a:extLst>
                </a:hlinkClick>
              </a:rPr>
              <a:t>https://www.bls.gov/tus/covid19.htm</a:t>
            </a:r>
            <a:r>
              <a:rPr lang="en-US" dirty="0">
                <a:solidFill>
                  <a:srgbClr val="F1F5F6"/>
                </a:solidFill>
              </a:rPr>
              <a:t> </a:t>
            </a:r>
          </a:p>
        </p:txBody>
      </p:sp>
    </p:spTree>
    <p:extLst>
      <p:ext uri="{BB962C8B-B14F-4D97-AF65-F5344CB8AC3E}">
        <p14:creationId xmlns:p14="http://schemas.microsoft.com/office/powerpoint/2010/main" val="39098321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3">
            <a:extLst>
              <a:ext uri="{FF2B5EF4-FFF2-40B4-BE49-F238E27FC236}">
                <a16:creationId xmlns:a16="http://schemas.microsoft.com/office/drawing/2014/main" id="{C0B60017-98C5-2DCC-3AD1-7D141044EC09}"/>
              </a:ext>
            </a:extLst>
          </p:cNvPr>
          <p:cNvGraphicFramePr/>
          <p:nvPr>
            <p:extLst>
              <p:ext uri="{D42A27DB-BD31-4B8C-83A1-F6EECF244321}">
                <p14:modId xmlns:p14="http://schemas.microsoft.com/office/powerpoint/2010/main" val="1704511459"/>
              </p:ext>
            </p:extLst>
          </p:nvPr>
        </p:nvGraphicFramePr>
        <p:xfrm>
          <a:off x="457200" y="13843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6">
            <a:extLst>
              <a:ext uri="{FF2B5EF4-FFF2-40B4-BE49-F238E27FC236}">
                <a16:creationId xmlns:a16="http://schemas.microsoft.com/office/drawing/2014/main" id="{0349AEFF-9A40-4E09-8BBA-24F54360D261}"/>
              </a:ext>
            </a:extLst>
          </p:cNvPr>
          <p:cNvSpPr>
            <a:spLocks noGrp="1"/>
          </p:cNvSpPr>
          <p:nvPr>
            <p:ph type="title"/>
          </p:nvPr>
        </p:nvSpPr>
        <p:spPr/>
        <p:txBody>
          <a:bodyPr/>
          <a:lstStyle/>
          <a:p>
            <a:r>
              <a:rPr lang="en-US" dirty="0"/>
              <a:t>2020 ATUS Data Collection</a:t>
            </a:r>
          </a:p>
        </p:txBody>
      </p:sp>
    </p:spTree>
    <p:extLst>
      <p:ext uri="{BB962C8B-B14F-4D97-AF65-F5344CB8AC3E}">
        <p14:creationId xmlns:p14="http://schemas.microsoft.com/office/powerpoint/2010/main" val="1187977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921B9-C2C8-4621-BA3D-E41706B52D12}"/>
              </a:ext>
            </a:extLst>
          </p:cNvPr>
          <p:cNvPicPr>
            <a:picLocks noChangeAspect="1"/>
          </p:cNvPicPr>
          <p:nvPr/>
        </p:nvPicPr>
        <p:blipFill>
          <a:blip r:embed="rId3"/>
          <a:stretch>
            <a:fillRect/>
          </a:stretch>
        </p:blipFill>
        <p:spPr>
          <a:xfrm>
            <a:off x="4572000" y="166232"/>
            <a:ext cx="4131733" cy="6525536"/>
          </a:xfrm>
          <a:prstGeom prst="rect">
            <a:avLst/>
          </a:prstGeom>
        </p:spPr>
      </p:pic>
      <p:pic>
        <p:nvPicPr>
          <p:cNvPr id="13" name="Picture 12">
            <a:extLst>
              <a:ext uri="{FF2B5EF4-FFF2-40B4-BE49-F238E27FC236}">
                <a16:creationId xmlns:a16="http://schemas.microsoft.com/office/drawing/2014/main" id="{E44CA412-CBB7-4EEF-BB6F-1BA3438CEE26}"/>
              </a:ext>
            </a:extLst>
          </p:cNvPr>
          <p:cNvPicPr>
            <a:picLocks noChangeAspect="1"/>
          </p:cNvPicPr>
          <p:nvPr/>
        </p:nvPicPr>
        <p:blipFill>
          <a:blip r:embed="rId4"/>
          <a:stretch>
            <a:fillRect/>
          </a:stretch>
        </p:blipFill>
        <p:spPr>
          <a:xfrm>
            <a:off x="147885" y="166232"/>
            <a:ext cx="4039164" cy="6525536"/>
          </a:xfrm>
          <a:prstGeom prst="rect">
            <a:avLst/>
          </a:prstGeom>
        </p:spPr>
      </p:pic>
    </p:spTree>
    <p:extLst>
      <p:ext uri="{BB962C8B-B14F-4D97-AF65-F5344CB8AC3E}">
        <p14:creationId xmlns:p14="http://schemas.microsoft.com/office/powerpoint/2010/main" val="14792368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16AB2F-9C9F-7049-8A8F-5C3859126037}"/>
              </a:ext>
            </a:extLst>
          </p:cNvPr>
          <p:cNvSpPr>
            <a:spLocks noGrp="1"/>
          </p:cNvSpPr>
          <p:nvPr>
            <p:ph type="title"/>
          </p:nvPr>
        </p:nvSpPr>
        <p:spPr/>
        <p:txBody>
          <a:bodyPr/>
          <a:lstStyle/>
          <a:p>
            <a:r>
              <a:rPr lang="en-US" dirty="0"/>
              <a:t>Disruptions to Data Collection</a:t>
            </a:r>
          </a:p>
        </p:txBody>
      </p:sp>
      <p:sp>
        <p:nvSpPr>
          <p:cNvPr id="5" name="Content Placeholder 4">
            <a:extLst>
              <a:ext uri="{FF2B5EF4-FFF2-40B4-BE49-F238E27FC236}">
                <a16:creationId xmlns:a16="http://schemas.microsoft.com/office/drawing/2014/main" id="{D2466E52-B8F5-DC4C-B684-58AD28E472EF}"/>
              </a:ext>
            </a:extLst>
          </p:cNvPr>
          <p:cNvSpPr>
            <a:spLocks noGrp="1"/>
          </p:cNvSpPr>
          <p:nvPr>
            <p:ph idx="1"/>
          </p:nvPr>
        </p:nvSpPr>
        <p:spPr/>
        <p:txBody>
          <a:bodyPr>
            <a:normAutofit fontScale="92500" lnSpcReduction="20000"/>
          </a:bodyPr>
          <a:lstStyle/>
          <a:p>
            <a:r>
              <a:rPr lang="en-US" dirty="0"/>
              <a:t>Data collection was paused between March 18, 2020 and May 09, 2020</a:t>
            </a:r>
          </a:p>
          <a:p>
            <a:pPr lvl="1"/>
            <a:r>
              <a:rPr lang="en-US" dirty="0"/>
              <a:t>Resulted in a partial year data collection for 2020 – January 1, 2020 to March 17, 2020 &amp; May 10, 2020 to December 31, 2020</a:t>
            </a:r>
          </a:p>
          <a:p>
            <a:r>
              <a:rPr lang="en-US" dirty="0"/>
              <a:t>Call and processing centers shut down </a:t>
            </a:r>
          </a:p>
          <a:p>
            <a:r>
              <a:rPr lang="en-US" dirty="0"/>
              <a:t>Call center interviewers worked remotely when data collection resumed</a:t>
            </a:r>
          </a:p>
          <a:p>
            <a:r>
              <a:rPr lang="en-US" dirty="0"/>
              <a:t>BLS documentation about impact of pandemic on 2020 ATUS: </a:t>
            </a:r>
            <a:r>
              <a:rPr lang="en-US" dirty="0">
                <a:hlinkClick r:id="rId3"/>
              </a:rPr>
              <a:t>https://www.bls.gov/tus/covid19.htm</a:t>
            </a:r>
            <a:r>
              <a:rPr lang="en-US" dirty="0"/>
              <a:t> </a:t>
            </a:r>
          </a:p>
        </p:txBody>
      </p:sp>
    </p:spTree>
    <p:extLst>
      <p:ext uri="{BB962C8B-B14F-4D97-AF65-F5344CB8AC3E}">
        <p14:creationId xmlns:p14="http://schemas.microsoft.com/office/powerpoint/2010/main" val="412190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F36A7-F092-402E-81F9-63AE6971FD0E}"/>
              </a:ext>
            </a:extLst>
          </p:cNvPr>
          <p:cNvSpPr>
            <a:spLocks noGrp="1"/>
          </p:cNvSpPr>
          <p:nvPr>
            <p:ph type="title"/>
          </p:nvPr>
        </p:nvSpPr>
        <p:spPr/>
        <p:txBody>
          <a:bodyPr/>
          <a:lstStyle/>
          <a:p>
            <a:r>
              <a:rPr lang="en-US" dirty="0"/>
              <a:t>Concerns about CPS Sample</a:t>
            </a:r>
          </a:p>
        </p:txBody>
      </p:sp>
      <p:sp>
        <p:nvSpPr>
          <p:cNvPr id="3" name="Content Placeholder 2">
            <a:extLst>
              <a:ext uri="{FF2B5EF4-FFF2-40B4-BE49-F238E27FC236}">
                <a16:creationId xmlns:a16="http://schemas.microsoft.com/office/drawing/2014/main" id="{F693529C-5B4F-46A5-B34E-C083CE539677}"/>
              </a:ext>
            </a:extLst>
          </p:cNvPr>
          <p:cNvSpPr>
            <a:spLocks noGrp="1"/>
          </p:cNvSpPr>
          <p:nvPr>
            <p:ph idx="1"/>
          </p:nvPr>
        </p:nvSpPr>
        <p:spPr/>
        <p:txBody>
          <a:bodyPr/>
          <a:lstStyle/>
          <a:p>
            <a:r>
              <a:rPr lang="en-US" dirty="0"/>
              <a:t>Lower than normal response rates March – June. </a:t>
            </a:r>
          </a:p>
          <a:p>
            <a:r>
              <a:rPr lang="en-US" dirty="0"/>
              <a:t>Response rates were closer to normal when in-person interviews resumed in July</a:t>
            </a:r>
          </a:p>
          <a:p>
            <a:r>
              <a:rPr lang="en-US" dirty="0"/>
              <a:t>Documentation from BLS: </a:t>
            </a:r>
            <a:r>
              <a:rPr lang="en-US" dirty="0">
                <a:hlinkClick r:id="rId2"/>
              </a:rPr>
              <a:t>https://www.bls.gov/covid19/effects-of-covid-19-pandemic-and-response-on-the-employment-situation-news-release.htm</a:t>
            </a:r>
            <a:endParaRPr lang="en-US" dirty="0"/>
          </a:p>
        </p:txBody>
      </p:sp>
    </p:spTree>
    <p:extLst>
      <p:ext uri="{BB962C8B-B14F-4D97-AF65-F5344CB8AC3E}">
        <p14:creationId xmlns:p14="http://schemas.microsoft.com/office/powerpoint/2010/main" val="40940268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17973-F823-4981-A181-78222B56898A}"/>
              </a:ext>
            </a:extLst>
          </p:cNvPr>
          <p:cNvSpPr>
            <a:spLocks noGrp="1"/>
          </p:cNvSpPr>
          <p:nvPr>
            <p:ph type="title"/>
          </p:nvPr>
        </p:nvSpPr>
        <p:spPr/>
        <p:txBody>
          <a:bodyPr/>
          <a:lstStyle/>
          <a:p>
            <a:r>
              <a:rPr lang="en-US" dirty="0"/>
              <a:t>BLS Approach to 2020 Data</a:t>
            </a:r>
          </a:p>
        </p:txBody>
      </p:sp>
      <p:sp>
        <p:nvSpPr>
          <p:cNvPr id="3" name="Content Placeholder 2">
            <a:extLst>
              <a:ext uri="{FF2B5EF4-FFF2-40B4-BE49-F238E27FC236}">
                <a16:creationId xmlns:a16="http://schemas.microsoft.com/office/drawing/2014/main" id="{07FD2869-0BC8-4FC2-9E14-B306AAEEB405}"/>
              </a:ext>
            </a:extLst>
          </p:cNvPr>
          <p:cNvSpPr>
            <a:spLocks noGrp="1"/>
          </p:cNvSpPr>
          <p:nvPr>
            <p:ph idx="1"/>
          </p:nvPr>
        </p:nvSpPr>
        <p:spPr/>
        <p:txBody>
          <a:bodyPr>
            <a:normAutofit lnSpcReduction="10000"/>
          </a:bodyPr>
          <a:lstStyle/>
          <a:p>
            <a:r>
              <a:rPr lang="en-US" dirty="0"/>
              <a:t>Produce weights that reflect partial year data collection – appropriate for generating estimates of time use before or after the onset of the pandemic</a:t>
            </a:r>
          </a:p>
          <a:p>
            <a:r>
              <a:rPr lang="en-US" dirty="0"/>
              <a:t>Documentation in user guide about using final weights for 2003 to 2019 and the 2020 weight for 2020 data</a:t>
            </a:r>
          </a:p>
          <a:p>
            <a:r>
              <a:rPr lang="en-US" dirty="0"/>
              <a:t>Annual news release compares the May 10 to December 31 periods in 2019 and 2020</a:t>
            </a:r>
          </a:p>
          <a:p>
            <a:pPr marL="0" indent="0">
              <a:buNone/>
            </a:pPr>
            <a:endParaRPr lang="en-US" dirty="0"/>
          </a:p>
        </p:txBody>
      </p:sp>
    </p:spTree>
    <p:extLst>
      <p:ext uri="{BB962C8B-B14F-4D97-AF65-F5344CB8AC3E}">
        <p14:creationId xmlns:p14="http://schemas.microsoft.com/office/powerpoint/2010/main" val="1574216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7BC40-F08E-402F-959E-933F073EC876}"/>
              </a:ext>
            </a:extLst>
          </p:cNvPr>
          <p:cNvSpPr>
            <a:spLocks noGrp="1"/>
          </p:cNvSpPr>
          <p:nvPr>
            <p:ph type="title"/>
          </p:nvPr>
        </p:nvSpPr>
        <p:spPr/>
        <p:txBody>
          <a:bodyPr/>
          <a:lstStyle/>
          <a:p>
            <a:r>
              <a:rPr lang="en-US" dirty="0"/>
              <a:t>Impacts on Weights</a:t>
            </a:r>
          </a:p>
        </p:txBody>
      </p:sp>
      <p:sp>
        <p:nvSpPr>
          <p:cNvPr id="3" name="Content Placeholder 2">
            <a:extLst>
              <a:ext uri="{FF2B5EF4-FFF2-40B4-BE49-F238E27FC236}">
                <a16:creationId xmlns:a16="http://schemas.microsoft.com/office/drawing/2014/main" id="{9E41D24A-AAAD-49D1-BB85-48E5C3BCBA36}"/>
              </a:ext>
            </a:extLst>
          </p:cNvPr>
          <p:cNvSpPr>
            <a:spLocks noGrp="1"/>
          </p:cNvSpPr>
          <p:nvPr>
            <p:ph idx="1"/>
          </p:nvPr>
        </p:nvSpPr>
        <p:spPr/>
        <p:txBody>
          <a:bodyPr>
            <a:normAutofit lnSpcReduction="10000"/>
          </a:bodyPr>
          <a:lstStyle/>
          <a:p>
            <a:r>
              <a:rPr lang="en-US" dirty="0"/>
              <a:t>Full-year weights available for 2003-2019</a:t>
            </a:r>
          </a:p>
          <a:p>
            <a:pPr lvl="1"/>
            <a:r>
              <a:rPr lang="en-US" dirty="0"/>
              <a:t>WT06 in IPUMS</a:t>
            </a:r>
          </a:p>
          <a:p>
            <a:r>
              <a:rPr lang="en-US" dirty="0"/>
              <a:t>No full year of data in 2020, so no full-year weight</a:t>
            </a:r>
          </a:p>
          <a:p>
            <a:r>
              <a:rPr lang="en-US" dirty="0"/>
              <a:t>Partial-year weights available for 2019 &amp; 2020</a:t>
            </a:r>
          </a:p>
          <a:p>
            <a:pPr lvl="1"/>
            <a:r>
              <a:rPr lang="en-US" dirty="0"/>
              <a:t>WT20 in IPUMS</a:t>
            </a:r>
          </a:p>
          <a:p>
            <a:pPr lvl="1"/>
            <a:r>
              <a:rPr lang="en-US" dirty="0"/>
              <a:t>2020 weights are representative of days when diaries were collected in 2020, not all diary days across the year</a:t>
            </a:r>
          </a:p>
        </p:txBody>
      </p:sp>
    </p:spTree>
    <p:extLst>
      <p:ext uri="{BB962C8B-B14F-4D97-AF65-F5344CB8AC3E}">
        <p14:creationId xmlns:p14="http://schemas.microsoft.com/office/powerpoint/2010/main" val="31569267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D37DD-DB37-4082-A08D-837E9227848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8C07342-806B-4BAD-BFDA-8EE49E817358}"/>
              </a:ext>
            </a:extLst>
          </p:cNvPr>
          <p:cNvSpPr>
            <a:spLocks noGrp="1"/>
          </p:cNvSpPr>
          <p:nvPr>
            <p:ph idx="1"/>
          </p:nvPr>
        </p:nvSpPr>
        <p:spPr/>
        <p:txBody>
          <a:bodyPr/>
          <a:lstStyle/>
          <a:p>
            <a:endParaRPr lang="en-US"/>
          </a:p>
        </p:txBody>
      </p:sp>
      <p:grpSp>
        <p:nvGrpSpPr>
          <p:cNvPr id="6" name="Group 5">
            <a:extLst>
              <a:ext uri="{FF2B5EF4-FFF2-40B4-BE49-F238E27FC236}">
                <a16:creationId xmlns:a16="http://schemas.microsoft.com/office/drawing/2014/main" id="{BEF98868-E2D8-48AB-B68E-FC8D1BE33D2E}"/>
              </a:ext>
            </a:extLst>
          </p:cNvPr>
          <p:cNvGrpSpPr/>
          <p:nvPr/>
        </p:nvGrpSpPr>
        <p:grpSpPr>
          <a:xfrm>
            <a:off x="-1" y="1594881"/>
            <a:ext cx="9144001" cy="3548619"/>
            <a:chOff x="457200" y="1775969"/>
            <a:chExt cx="5624896" cy="2220212"/>
          </a:xfrm>
        </p:grpSpPr>
        <p:pic>
          <p:nvPicPr>
            <p:cNvPr id="4" name="Picture 3">
              <a:extLst>
                <a:ext uri="{FF2B5EF4-FFF2-40B4-BE49-F238E27FC236}">
                  <a16:creationId xmlns:a16="http://schemas.microsoft.com/office/drawing/2014/main" id="{F3198A7A-A42E-4DC2-AC29-E1B5FBEFFB6F}"/>
                </a:ext>
              </a:extLst>
            </p:cNvPr>
            <p:cNvPicPr>
              <a:picLocks noChangeAspect="1"/>
            </p:cNvPicPr>
            <p:nvPr/>
          </p:nvPicPr>
          <p:blipFill rotWithShape="1">
            <a:blip r:embed="rId3"/>
            <a:srcRect l="36548" t="47002" r="42558" b="30297"/>
            <a:stretch/>
          </p:blipFill>
          <p:spPr>
            <a:xfrm>
              <a:off x="2449169" y="1775969"/>
              <a:ext cx="3632927" cy="2220211"/>
            </a:xfrm>
            <a:prstGeom prst="rect">
              <a:avLst/>
            </a:prstGeom>
          </p:spPr>
        </p:pic>
        <p:pic>
          <p:nvPicPr>
            <p:cNvPr id="5" name="Picture 4">
              <a:extLst>
                <a:ext uri="{FF2B5EF4-FFF2-40B4-BE49-F238E27FC236}">
                  <a16:creationId xmlns:a16="http://schemas.microsoft.com/office/drawing/2014/main" id="{EDEDA1E6-32DE-4A5F-B6CC-1FF8B7A74A77}"/>
                </a:ext>
              </a:extLst>
            </p:cNvPr>
            <p:cNvPicPr>
              <a:picLocks noChangeAspect="1"/>
            </p:cNvPicPr>
            <p:nvPr/>
          </p:nvPicPr>
          <p:blipFill rotWithShape="1">
            <a:blip r:embed="rId3"/>
            <a:srcRect t="47002" r="88543" b="30297"/>
            <a:stretch/>
          </p:blipFill>
          <p:spPr>
            <a:xfrm>
              <a:off x="457200" y="1775970"/>
              <a:ext cx="1991969" cy="2220211"/>
            </a:xfrm>
            <a:prstGeom prst="rect">
              <a:avLst/>
            </a:prstGeom>
          </p:spPr>
        </p:pic>
      </p:grpSp>
    </p:spTree>
    <p:extLst>
      <p:ext uri="{BB962C8B-B14F-4D97-AF65-F5344CB8AC3E}">
        <p14:creationId xmlns:p14="http://schemas.microsoft.com/office/powerpoint/2010/main" val="31686686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C5485-9305-46F6-AA84-946505C223B2}"/>
              </a:ext>
            </a:extLst>
          </p:cNvPr>
          <p:cNvSpPr>
            <a:spLocks noGrp="1"/>
          </p:cNvSpPr>
          <p:nvPr>
            <p:ph type="title"/>
          </p:nvPr>
        </p:nvSpPr>
        <p:spPr/>
        <p:txBody>
          <a:bodyPr/>
          <a:lstStyle/>
          <a:p>
            <a:r>
              <a:rPr lang="en-US" dirty="0"/>
              <a:t>Summary to this Point</a:t>
            </a:r>
          </a:p>
        </p:txBody>
      </p:sp>
      <p:sp>
        <p:nvSpPr>
          <p:cNvPr id="3" name="Content Placeholder 2">
            <a:extLst>
              <a:ext uri="{FF2B5EF4-FFF2-40B4-BE49-F238E27FC236}">
                <a16:creationId xmlns:a16="http://schemas.microsoft.com/office/drawing/2014/main" id="{919513F3-B6E6-47C7-940C-36316A515E4F}"/>
              </a:ext>
            </a:extLst>
          </p:cNvPr>
          <p:cNvSpPr>
            <a:spLocks noGrp="1"/>
          </p:cNvSpPr>
          <p:nvPr>
            <p:ph idx="1"/>
          </p:nvPr>
        </p:nvSpPr>
        <p:spPr/>
        <p:txBody>
          <a:bodyPr>
            <a:normAutofit fontScale="77500" lnSpcReduction="20000"/>
          </a:bodyPr>
          <a:lstStyle/>
          <a:p>
            <a:r>
              <a:rPr lang="en-US" dirty="0"/>
              <a:t>ATUS data are an amazing resource for understanding impacts of pandemic on time use and well-being!</a:t>
            </a:r>
          </a:p>
          <a:p>
            <a:r>
              <a:rPr lang="en-US" dirty="0"/>
              <a:t>Data collection was paused in 2020</a:t>
            </a:r>
          </a:p>
          <a:p>
            <a:pPr lvl="1"/>
            <a:r>
              <a:rPr lang="en-US" dirty="0"/>
              <a:t>No annual estimates</a:t>
            </a:r>
          </a:p>
          <a:p>
            <a:pPr lvl="1"/>
            <a:r>
              <a:rPr lang="en-US" dirty="0"/>
              <a:t>Pre-COVID and COVID data</a:t>
            </a:r>
          </a:p>
          <a:p>
            <a:r>
              <a:rPr lang="en-US" dirty="0"/>
              <a:t>2020 weights are different</a:t>
            </a:r>
          </a:p>
          <a:p>
            <a:pPr lvl="1"/>
            <a:r>
              <a:rPr lang="en-US" dirty="0"/>
              <a:t>This weight also exists for 2019</a:t>
            </a:r>
          </a:p>
          <a:p>
            <a:r>
              <a:rPr lang="en-US" dirty="0"/>
              <a:t>COVID changed a lot of things and it could have affected the ATUS sample; CPS sample was affected</a:t>
            </a:r>
          </a:p>
          <a:p>
            <a:r>
              <a:rPr lang="en-US" dirty="0"/>
              <a:t>BLS recommends </a:t>
            </a:r>
          </a:p>
          <a:p>
            <a:pPr lvl="1"/>
            <a:r>
              <a:rPr lang="en-US" dirty="0"/>
              <a:t>Using WT06 for 2003-2019 and WT20 for 2020 </a:t>
            </a:r>
          </a:p>
          <a:p>
            <a:pPr lvl="1"/>
            <a:r>
              <a:rPr lang="en-US" dirty="0"/>
              <a:t>They limit their news release to 2019 and 2020 May to December and apply the 2020 weight</a:t>
            </a:r>
          </a:p>
        </p:txBody>
      </p:sp>
    </p:spTree>
    <p:extLst>
      <p:ext uri="{BB962C8B-B14F-4D97-AF65-F5344CB8AC3E}">
        <p14:creationId xmlns:p14="http://schemas.microsoft.com/office/powerpoint/2010/main" val="23663628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91D56-77DE-4DA8-994C-42768AAABA60}"/>
              </a:ext>
            </a:extLst>
          </p:cNvPr>
          <p:cNvSpPr>
            <a:spLocks noGrp="1"/>
          </p:cNvSpPr>
          <p:nvPr>
            <p:ph type="ctrTitle"/>
          </p:nvPr>
        </p:nvSpPr>
        <p:spPr/>
        <p:txBody>
          <a:bodyPr/>
          <a:lstStyle/>
          <a:p>
            <a:r>
              <a:rPr lang="en-US" dirty="0"/>
              <a:t>More Questions and </a:t>
            </a:r>
            <a:br>
              <a:rPr lang="en-US" dirty="0"/>
            </a:br>
            <a:r>
              <a:rPr lang="en-US" dirty="0"/>
              <a:t>What We’ve Learned</a:t>
            </a:r>
          </a:p>
        </p:txBody>
      </p:sp>
      <p:sp>
        <p:nvSpPr>
          <p:cNvPr id="5" name="Subtitle 4">
            <a:extLst>
              <a:ext uri="{FF2B5EF4-FFF2-40B4-BE49-F238E27FC236}">
                <a16:creationId xmlns:a16="http://schemas.microsoft.com/office/drawing/2014/main" id="{C85F0A58-2DE0-4C28-8B48-F9284A2A733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066109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E4A13-87BA-4DCA-8E63-AA32ED26DCCC}"/>
              </a:ext>
            </a:extLst>
          </p:cNvPr>
          <p:cNvSpPr>
            <a:spLocks noGrp="1"/>
          </p:cNvSpPr>
          <p:nvPr>
            <p:ph type="title"/>
          </p:nvPr>
        </p:nvSpPr>
        <p:spPr/>
        <p:txBody>
          <a:bodyPr/>
          <a:lstStyle/>
          <a:p>
            <a:r>
              <a:rPr lang="en-US" dirty="0"/>
              <a:t>Additional Questions</a:t>
            </a:r>
          </a:p>
        </p:txBody>
      </p:sp>
      <p:sp>
        <p:nvSpPr>
          <p:cNvPr id="3" name="Content Placeholder 2">
            <a:extLst>
              <a:ext uri="{FF2B5EF4-FFF2-40B4-BE49-F238E27FC236}">
                <a16:creationId xmlns:a16="http://schemas.microsoft.com/office/drawing/2014/main" id="{885FB156-AAE3-46B2-880A-8BFB4F37C036}"/>
              </a:ext>
            </a:extLst>
          </p:cNvPr>
          <p:cNvSpPr>
            <a:spLocks noGrp="1"/>
          </p:cNvSpPr>
          <p:nvPr>
            <p:ph idx="1"/>
          </p:nvPr>
        </p:nvSpPr>
        <p:spPr/>
        <p:txBody>
          <a:bodyPr/>
          <a:lstStyle/>
          <a:p>
            <a:r>
              <a:rPr lang="en-US" dirty="0"/>
              <a:t>Were ATUS respondents during COVID different from pre-COVID respondents? </a:t>
            </a:r>
          </a:p>
          <a:p>
            <a:r>
              <a:rPr lang="en-US" dirty="0"/>
              <a:t>What weight do I use if I want to include 2003-2018 data in my analysis? </a:t>
            </a:r>
          </a:p>
          <a:p>
            <a:r>
              <a:rPr lang="en-US" dirty="0"/>
              <a:t>Which diary days should I be using from 2003-2019? What about from 2020? </a:t>
            </a:r>
          </a:p>
          <a:p>
            <a:r>
              <a:rPr lang="en-US" dirty="0"/>
              <a:t>Others?</a:t>
            </a:r>
          </a:p>
        </p:txBody>
      </p:sp>
    </p:spTree>
    <p:extLst>
      <p:ext uri="{BB962C8B-B14F-4D97-AF65-F5344CB8AC3E}">
        <p14:creationId xmlns:p14="http://schemas.microsoft.com/office/powerpoint/2010/main" val="28986114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123DA-409E-AA45-A4E1-6DF8F5C491F5}"/>
              </a:ext>
            </a:extLst>
          </p:cNvPr>
          <p:cNvSpPr>
            <a:spLocks noGrp="1"/>
          </p:cNvSpPr>
          <p:nvPr>
            <p:ph type="title"/>
          </p:nvPr>
        </p:nvSpPr>
        <p:spPr/>
        <p:txBody>
          <a:bodyPr>
            <a:normAutofit/>
          </a:bodyPr>
          <a:lstStyle/>
          <a:p>
            <a:r>
              <a:rPr lang="en-US" dirty="0"/>
              <a:t>Our Approach</a:t>
            </a:r>
          </a:p>
        </p:txBody>
      </p:sp>
      <p:sp>
        <p:nvSpPr>
          <p:cNvPr id="3" name="Content Placeholder 2">
            <a:extLst>
              <a:ext uri="{FF2B5EF4-FFF2-40B4-BE49-F238E27FC236}">
                <a16:creationId xmlns:a16="http://schemas.microsoft.com/office/drawing/2014/main" id="{7FDF3923-8865-694F-9EAA-DABD2C19726A}"/>
              </a:ext>
            </a:extLst>
          </p:cNvPr>
          <p:cNvSpPr>
            <a:spLocks noGrp="1"/>
          </p:cNvSpPr>
          <p:nvPr>
            <p:ph idx="1"/>
          </p:nvPr>
        </p:nvSpPr>
        <p:spPr/>
        <p:txBody>
          <a:bodyPr/>
          <a:lstStyle/>
          <a:p>
            <a:r>
              <a:rPr lang="en-US" dirty="0"/>
              <a:t>Use 2019 and 2020 ATUS data to</a:t>
            </a:r>
          </a:p>
          <a:p>
            <a:pPr lvl="1"/>
            <a:r>
              <a:rPr lang="en-US" dirty="0"/>
              <a:t>Compare ATUS sample characteristics in 2020 with ATUS sample characteristics in 2019 </a:t>
            </a:r>
          </a:p>
          <a:p>
            <a:pPr lvl="1"/>
            <a:r>
              <a:rPr lang="en-US" dirty="0"/>
              <a:t>Compare time use patterns in the 2020 data with the 2019 data </a:t>
            </a:r>
          </a:p>
          <a:p>
            <a:pPr lvl="1"/>
            <a:r>
              <a:rPr lang="en-US" dirty="0"/>
              <a:t>Use different sets of diary days and weights for analyses</a:t>
            </a:r>
          </a:p>
          <a:p>
            <a:endParaRPr lang="en-US" dirty="0"/>
          </a:p>
        </p:txBody>
      </p:sp>
    </p:spTree>
    <p:extLst>
      <p:ext uri="{BB962C8B-B14F-4D97-AF65-F5344CB8AC3E}">
        <p14:creationId xmlns:p14="http://schemas.microsoft.com/office/powerpoint/2010/main" val="35151819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123DA-409E-AA45-A4E1-6DF8F5C491F5}"/>
              </a:ext>
            </a:extLst>
          </p:cNvPr>
          <p:cNvSpPr>
            <a:spLocks noGrp="1"/>
          </p:cNvSpPr>
          <p:nvPr>
            <p:ph type="title"/>
          </p:nvPr>
        </p:nvSpPr>
        <p:spPr/>
        <p:txBody>
          <a:bodyPr>
            <a:normAutofit/>
          </a:bodyPr>
          <a:lstStyle/>
          <a:p>
            <a:r>
              <a:rPr lang="en-US" dirty="0"/>
              <a:t>Comparisons across Four Samples</a:t>
            </a:r>
          </a:p>
        </p:txBody>
      </p:sp>
      <p:sp>
        <p:nvSpPr>
          <p:cNvPr id="3" name="Content Placeholder 2">
            <a:extLst>
              <a:ext uri="{FF2B5EF4-FFF2-40B4-BE49-F238E27FC236}">
                <a16:creationId xmlns:a16="http://schemas.microsoft.com/office/drawing/2014/main" id="{7FDF3923-8865-694F-9EAA-DABD2C19726A}"/>
              </a:ext>
            </a:extLst>
          </p:cNvPr>
          <p:cNvSpPr>
            <a:spLocks noGrp="1"/>
          </p:cNvSpPr>
          <p:nvPr>
            <p:ph idx="1"/>
          </p:nvPr>
        </p:nvSpPr>
        <p:spPr/>
        <p:txBody>
          <a:bodyPr/>
          <a:lstStyle/>
          <a:p>
            <a:r>
              <a:rPr lang="en-US" dirty="0"/>
              <a:t>Full year 2019 + partial year 2020 (January 1 to March 17 &amp; May 10 to December 31)</a:t>
            </a:r>
          </a:p>
          <a:p>
            <a:r>
              <a:rPr lang="en-US" dirty="0"/>
              <a:t>Partial year 2019 + partial year 2020</a:t>
            </a:r>
          </a:p>
          <a:p>
            <a:r>
              <a:rPr lang="en-US" dirty="0"/>
              <a:t>May to December 2019 + May to December 2020</a:t>
            </a:r>
          </a:p>
          <a:p>
            <a:r>
              <a:rPr lang="en-US" dirty="0"/>
              <a:t>Full year 2019 and May to December 2020</a:t>
            </a:r>
          </a:p>
          <a:p>
            <a:endParaRPr lang="en-US" dirty="0"/>
          </a:p>
          <a:p>
            <a:endParaRPr lang="en-US" dirty="0"/>
          </a:p>
        </p:txBody>
      </p:sp>
    </p:spTree>
    <p:extLst>
      <p:ext uri="{BB962C8B-B14F-4D97-AF65-F5344CB8AC3E}">
        <p14:creationId xmlns:p14="http://schemas.microsoft.com/office/powerpoint/2010/main" val="2275967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Except in Germany, two-thirds or more say life has changed because of COVID-19">
            <a:extLst>
              <a:ext uri="{FF2B5EF4-FFF2-40B4-BE49-F238E27FC236}">
                <a16:creationId xmlns:a16="http://schemas.microsoft.com/office/drawing/2014/main" id="{17C873C9-B3E4-4D2B-B5C1-C77C7BECCF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756" y="451556"/>
            <a:ext cx="7902222" cy="5983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178416"/>
      </p:ext>
    </p:extLst>
  </p:cSld>
  <p:clrMapOvr>
    <a:masterClrMapping/>
  </p:clrMapOvr>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557EF-D246-4CC2-8182-23DB34E7E15B}"/>
              </a:ext>
            </a:extLst>
          </p:cNvPr>
          <p:cNvSpPr>
            <a:spLocks noGrp="1"/>
          </p:cNvSpPr>
          <p:nvPr>
            <p:ph type="title"/>
          </p:nvPr>
        </p:nvSpPr>
        <p:spPr/>
        <p:txBody>
          <a:bodyPr/>
          <a:lstStyle/>
          <a:p>
            <a:r>
              <a:rPr lang="en-US" dirty="0"/>
              <a:t>Comparisons across Four Samples</a:t>
            </a:r>
          </a:p>
        </p:txBody>
      </p:sp>
      <p:graphicFrame>
        <p:nvGraphicFramePr>
          <p:cNvPr id="4" name="Table 4">
            <a:extLst>
              <a:ext uri="{FF2B5EF4-FFF2-40B4-BE49-F238E27FC236}">
                <a16:creationId xmlns:a16="http://schemas.microsoft.com/office/drawing/2014/main" id="{37423B37-488D-487B-B7D4-97C2D426E60E}"/>
              </a:ext>
            </a:extLst>
          </p:cNvPr>
          <p:cNvGraphicFramePr>
            <a:graphicFrameLocks noGrp="1"/>
          </p:cNvGraphicFramePr>
          <p:nvPr>
            <p:ph idx="1"/>
            <p:extLst>
              <p:ext uri="{D42A27DB-BD31-4B8C-83A1-F6EECF244321}">
                <p14:modId xmlns:p14="http://schemas.microsoft.com/office/powerpoint/2010/main" val="2051274144"/>
              </p:ext>
            </p:extLst>
          </p:nvPr>
        </p:nvGraphicFramePr>
        <p:xfrm>
          <a:off x="978867" y="1417638"/>
          <a:ext cx="7186265" cy="5308600"/>
        </p:xfrm>
        <a:graphic>
          <a:graphicData uri="http://schemas.openxmlformats.org/drawingml/2006/table">
            <a:tbl>
              <a:tblPr firstRow="1" firstCol="1" bandRow="1">
                <a:tableStyleId>{5C22544A-7EE6-4342-B048-85BDC9FD1C3A}</a:tableStyleId>
              </a:tblPr>
              <a:tblGrid>
                <a:gridCol w="1222744">
                  <a:extLst>
                    <a:ext uri="{9D8B030D-6E8A-4147-A177-3AD203B41FA5}">
                      <a16:colId xmlns:a16="http://schemas.microsoft.com/office/drawing/2014/main" val="2607337336"/>
                    </a:ext>
                  </a:extLst>
                </a:gridCol>
                <a:gridCol w="1432465">
                  <a:extLst>
                    <a:ext uri="{9D8B030D-6E8A-4147-A177-3AD203B41FA5}">
                      <a16:colId xmlns:a16="http://schemas.microsoft.com/office/drawing/2014/main" val="2589151907"/>
                    </a:ext>
                  </a:extLst>
                </a:gridCol>
                <a:gridCol w="1521725">
                  <a:extLst>
                    <a:ext uri="{9D8B030D-6E8A-4147-A177-3AD203B41FA5}">
                      <a16:colId xmlns:a16="http://schemas.microsoft.com/office/drawing/2014/main" val="2540490191"/>
                    </a:ext>
                  </a:extLst>
                </a:gridCol>
                <a:gridCol w="1371600">
                  <a:extLst>
                    <a:ext uri="{9D8B030D-6E8A-4147-A177-3AD203B41FA5}">
                      <a16:colId xmlns:a16="http://schemas.microsoft.com/office/drawing/2014/main" val="1854340816"/>
                    </a:ext>
                  </a:extLst>
                </a:gridCol>
                <a:gridCol w="1637731">
                  <a:extLst>
                    <a:ext uri="{9D8B030D-6E8A-4147-A177-3AD203B41FA5}">
                      <a16:colId xmlns:a16="http://schemas.microsoft.com/office/drawing/2014/main" val="1913927652"/>
                    </a:ext>
                  </a:extLst>
                </a:gridCol>
              </a:tblGrid>
              <a:tr h="370840">
                <a:tc>
                  <a:txBody>
                    <a:bodyPr/>
                    <a:lstStyle/>
                    <a:p>
                      <a:endParaRPr lang="en-US" dirty="0"/>
                    </a:p>
                  </a:txBody>
                  <a:tcPr>
                    <a:solidFill>
                      <a:srgbClr val="D0D8E8"/>
                    </a:solidFill>
                  </a:tcPr>
                </a:tc>
                <a:tc>
                  <a:txBody>
                    <a:bodyPr/>
                    <a:lstStyle/>
                    <a:p>
                      <a:endParaRPr lang="en-US" dirty="0"/>
                    </a:p>
                  </a:txBody>
                  <a:tcPr>
                    <a:solidFill>
                      <a:srgbClr val="D0D8E8"/>
                    </a:solidFill>
                  </a:tcPr>
                </a:tc>
                <a:tc grid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t>2019</a:t>
                      </a:r>
                    </a:p>
                  </a:txBody>
                  <a:tcPr anchor="ctr">
                    <a:solidFill>
                      <a:srgbClr val="72A1DC"/>
                    </a:solidFill>
                  </a:tcPr>
                </a:tc>
                <a:tc h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txBody>
                  <a:tcPr anchor="ctr">
                    <a:solidFill>
                      <a:srgbClr val="72A1DC"/>
                    </a:solidFill>
                  </a:tcPr>
                </a:tc>
                <a:tc h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txBody>
                  <a:tcPr anchor="ctr">
                    <a:solidFill>
                      <a:srgbClr val="72A1DC"/>
                    </a:solidFill>
                  </a:tcPr>
                </a:tc>
                <a:extLst>
                  <a:ext uri="{0D108BD9-81ED-4DB2-BD59-A6C34878D82A}">
                    <a16:rowId xmlns:a16="http://schemas.microsoft.com/office/drawing/2014/main" val="3722401247"/>
                  </a:ext>
                </a:extLst>
              </a:tr>
              <a:tr h="370840">
                <a:tc>
                  <a:txBody>
                    <a:bodyPr/>
                    <a:lstStyle/>
                    <a:p>
                      <a:endParaRPr lang="en-US" dirty="0"/>
                    </a:p>
                  </a:txBody>
                  <a:tcPr>
                    <a:solidFill>
                      <a:srgbClr val="D0D8E8"/>
                    </a:solidFill>
                  </a:tcPr>
                </a:tc>
                <a:tc>
                  <a:txBody>
                    <a:bodyPr/>
                    <a:lstStyle/>
                    <a:p>
                      <a:endParaRPr lang="en-US" dirty="0"/>
                    </a:p>
                  </a:txBody>
                  <a:tcPr>
                    <a:solidFill>
                      <a:srgbClr val="D0D8E8"/>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1F5F6"/>
                          </a:solidFill>
                        </a:rPr>
                        <a:t>January 1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1F5F6"/>
                          </a:solidFill>
                        </a:rPr>
                        <a:t>to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1F5F6"/>
                          </a:solidFill>
                        </a:rPr>
                        <a:t>December 31</a:t>
                      </a:r>
                    </a:p>
                  </a:txBody>
                  <a:tcPr anchor="ctr">
                    <a:solidFill>
                      <a:srgbClr val="72A1DC"/>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1F5F6"/>
                          </a:solidFill>
                        </a:rPr>
                        <a:t>May 10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1F5F6"/>
                          </a:solidFill>
                        </a:rPr>
                        <a:t>to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1F5F6"/>
                          </a:solidFill>
                        </a:rPr>
                        <a:t>December 31</a:t>
                      </a:r>
                    </a:p>
                  </a:txBody>
                  <a:tcPr anchor="ctr">
                    <a:solidFill>
                      <a:srgbClr val="72A1DC"/>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1F5F6"/>
                          </a:solidFill>
                        </a:rPr>
                        <a:t>January 1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1F5F6"/>
                          </a:solidFill>
                        </a:rPr>
                        <a:t>to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1F5F6"/>
                          </a:solidFill>
                        </a:rPr>
                        <a:t>March 17</a:t>
                      </a:r>
                    </a:p>
                    <a:p>
                      <a:pPr algn="ctr"/>
                      <a:r>
                        <a:rPr lang="en-US" dirty="0">
                          <a:solidFill>
                            <a:srgbClr val="F1F5F6"/>
                          </a:solidFill>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1F5F6"/>
                          </a:solidFill>
                        </a:rPr>
                        <a:t>May 10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1F5F6"/>
                          </a:solidFill>
                        </a:rPr>
                        <a:t>to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1F5F6"/>
                          </a:solidFill>
                        </a:rPr>
                        <a:t>December 31</a:t>
                      </a:r>
                    </a:p>
                  </a:txBody>
                  <a:tcPr anchor="ctr">
                    <a:solidFill>
                      <a:srgbClr val="72A1DC"/>
                    </a:solidFill>
                  </a:tcPr>
                </a:tc>
                <a:extLst>
                  <a:ext uri="{0D108BD9-81ED-4DB2-BD59-A6C34878D82A}">
                    <a16:rowId xmlns:a16="http://schemas.microsoft.com/office/drawing/2014/main" val="272989201"/>
                  </a:ext>
                </a:extLst>
              </a:tr>
              <a:tr h="914400">
                <a:tc rowSpan="2">
                  <a:txBody>
                    <a:bodyPr/>
                    <a:lstStyle/>
                    <a:p>
                      <a:pPr lvl="1"/>
                      <a:r>
                        <a:rPr lang="en-US" dirty="0"/>
                        <a:t>2020</a:t>
                      </a:r>
                    </a:p>
                  </a:txBody>
                  <a:tcPr anchor="ctr">
                    <a:solidFill>
                      <a:srgbClr val="17375E"/>
                    </a:solidFill>
                  </a:tcPr>
                </a:tc>
                <a:tc>
                  <a:txBody>
                    <a:bodyPr/>
                    <a:lstStyle/>
                    <a:p>
                      <a:pPr algn="ctr"/>
                      <a:r>
                        <a:rPr lang="en-US" dirty="0">
                          <a:solidFill>
                            <a:srgbClr val="F1F5F6"/>
                          </a:solidFill>
                        </a:rPr>
                        <a:t>May 10 </a:t>
                      </a:r>
                    </a:p>
                    <a:p>
                      <a:pPr algn="ctr"/>
                      <a:r>
                        <a:rPr lang="en-US" dirty="0">
                          <a:solidFill>
                            <a:srgbClr val="F1F5F6"/>
                          </a:solidFill>
                        </a:rPr>
                        <a:t>to </a:t>
                      </a:r>
                    </a:p>
                    <a:p>
                      <a:pPr algn="ctr"/>
                      <a:r>
                        <a:rPr lang="en-US" dirty="0">
                          <a:solidFill>
                            <a:srgbClr val="F1F5F6"/>
                          </a:solidFill>
                        </a:rPr>
                        <a:t>December 31</a:t>
                      </a:r>
                    </a:p>
                  </a:txBody>
                  <a:tcPr>
                    <a:solidFill>
                      <a:srgbClr val="17375E"/>
                    </a:solidFill>
                  </a:tcPr>
                </a:tc>
                <a:tc>
                  <a:txBody>
                    <a:bodyPr/>
                    <a:lstStyle/>
                    <a:p>
                      <a:pPr algn="ctr"/>
                      <a:r>
                        <a:rPr lang="en-US" dirty="0"/>
                        <a:t>4</a:t>
                      </a:r>
                    </a:p>
                  </a:txBody>
                  <a:tcPr anchor="ctr"/>
                </a:tc>
                <a:tc>
                  <a:txBody>
                    <a:bodyPr/>
                    <a:lstStyle/>
                    <a:p>
                      <a:pPr algn="ctr"/>
                      <a:r>
                        <a:rPr lang="en-US" dirty="0"/>
                        <a:t>3</a:t>
                      </a:r>
                    </a:p>
                  </a:txBody>
                  <a:tcPr anchor="ctr"/>
                </a:tc>
                <a:tc>
                  <a:txBody>
                    <a:bodyPr/>
                    <a:lstStyle/>
                    <a:p>
                      <a:pPr algn="ctr"/>
                      <a:r>
                        <a:rPr lang="en-US" dirty="0"/>
                        <a:t>--</a:t>
                      </a:r>
                    </a:p>
                  </a:txBody>
                  <a:tcPr anchor="ctr"/>
                </a:tc>
                <a:extLst>
                  <a:ext uri="{0D108BD9-81ED-4DB2-BD59-A6C34878D82A}">
                    <a16:rowId xmlns:a16="http://schemas.microsoft.com/office/drawing/2014/main" val="3519543253"/>
                  </a:ext>
                </a:extLst>
              </a:tr>
              <a:tr h="2011680">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txBody>
                  <a:tcPr>
                    <a:solidFill>
                      <a:srgbClr val="17375E"/>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1F5F6"/>
                          </a:solidFill>
                        </a:rPr>
                        <a:t>January 1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1F5F6"/>
                          </a:solidFill>
                        </a:rPr>
                        <a:t>to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1F5F6"/>
                          </a:solidFill>
                        </a:rPr>
                        <a:t>March 17</a:t>
                      </a:r>
                    </a:p>
                    <a:p>
                      <a:pPr algn="ctr"/>
                      <a:r>
                        <a:rPr lang="en-US" dirty="0">
                          <a:solidFill>
                            <a:srgbClr val="F1F5F6"/>
                          </a:solidFill>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1F5F6"/>
                          </a:solidFill>
                        </a:rPr>
                        <a:t>May 10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1F5F6"/>
                          </a:solidFill>
                        </a:rPr>
                        <a:t>to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1F5F6"/>
                          </a:solidFill>
                        </a:rPr>
                        <a:t>December 31</a:t>
                      </a:r>
                    </a:p>
                  </a:txBody>
                  <a:tcPr>
                    <a:solidFill>
                      <a:srgbClr val="17375E"/>
                    </a:solidFill>
                  </a:tcPr>
                </a:tc>
                <a:tc>
                  <a:txBody>
                    <a:bodyPr/>
                    <a:lstStyle/>
                    <a:p>
                      <a:pPr algn="ctr"/>
                      <a:r>
                        <a:rPr lang="en-US" dirty="0"/>
                        <a:t>1</a:t>
                      </a:r>
                    </a:p>
                  </a:txBody>
                  <a:tcPr anchor="ctr"/>
                </a:tc>
                <a:tc>
                  <a:txBody>
                    <a:bodyPr/>
                    <a:lstStyle/>
                    <a:p>
                      <a:pPr algn="ctr"/>
                      <a:r>
                        <a:rPr lang="en-US" dirty="0"/>
                        <a:t>--</a:t>
                      </a:r>
                    </a:p>
                  </a:txBody>
                  <a:tcPr anchor="ctr"/>
                </a:tc>
                <a:tc>
                  <a:txBody>
                    <a:bodyPr/>
                    <a:lstStyle/>
                    <a:p>
                      <a:pPr algn="ctr"/>
                      <a:r>
                        <a:rPr lang="en-US" dirty="0"/>
                        <a:t>2</a:t>
                      </a:r>
                    </a:p>
                  </a:txBody>
                  <a:tcPr anchor="ctr"/>
                </a:tc>
                <a:extLst>
                  <a:ext uri="{0D108BD9-81ED-4DB2-BD59-A6C34878D82A}">
                    <a16:rowId xmlns:a16="http://schemas.microsoft.com/office/drawing/2014/main" val="166403514"/>
                  </a:ext>
                </a:extLst>
              </a:tr>
            </a:tbl>
          </a:graphicData>
        </a:graphic>
      </p:graphicFrame>
    </p:spTree>
    <p:extLst>
      <p:ext uri="{BB962C8B-B14F-4D97-AF65-F5344CB8AC3E}">
        <p14:creationId xmlns:p14="http://schemas.microsoft.com/office/powerpoint/2010/main" val="36084321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732D8-5BA1-2340-9AA9-0D96BC608982}"/>
              </a:ext>
            </a:extLst>
          </p:cNvPr>
          <p:cNvSpPr>
            <a:spLocks noGrp="1"/>
          </p:cNvSpPr>
          <p:nvPr>
            <p:ph type="title"/>
          </p:nvPr>
        </p:nvSpPr>
        <p:spPr/>
        <p:txBody>
          <a:bodyPr/>
          <a:lstStyle/>
          <a:p>
            <a:r>
              <a:rPr lang="en-US" dirty="0"/>
              <a:t>Findings about Sample Differences</a:t>
            </a:r>
          </a:p>
        </p:txBody>
      </p:sp>
      <p:sp>
        <p:nvSpPr>
          <p:cNvPr id="3" name="Content Placeholder 2">
            <a:extLst>
              <a:ext uri="{FF2B5EF4-FFF2-40B4-BE49-F238E27FC236}">
                <a16:creationId xmlns:a16="http://schemas.microsoft.com/office/drawing/2014/main" id="{11BFC7A7-4321-C046-9425-1B1D48D83545}"/>
              </a:ext>
            </a:extLst>
          </p:cNvPr>
          <p:cNvSpPr>
            <a:spLocks noGrp="1"/>
          </p:cNvSpPr>
          <p:nvPr>
            <p:ph idx="1"/>
          </p:nvPr>
        </p:nvSpPr>
        <p:spPr>
          <a:xfrm>
            <a:off x="152400" y="1600200"/>
            <a:ext cx="8788400" cy="4525963"/>
          </a:xfrm>
        </p:spPr>
        <p:txBody>
          <a:bodyPr>
            <a:normAutofit lnSpcReduction="10000"/>
          </a:bodyPr>
          <a:lstStyle/>
          <a:p>
            <a:pPr lvl="1"/>
            <a:r>
              <a:rPr lang="en-US" dirty="0"/>
              <a:t>Sample characteristics in 2019 and 2020 are remarkably similar</a:t>
            </a:r>
          </a:p>
          <a:p>
            <a:pPr lvl="1"/>
            <a:r>
              <a:rPr lang="en-US" dirty="0"/>
              <a:t>Significant differences are in characteristics likely impacted by the COVID pandemic</a:t>
            </a:r>
          </a:p>
          <a:p>
            <a:pPr lvl="2"/>
            <a:r>
              <a:rPr lang="en-US" dirty="0"/>
              <a:t>Employment</a:t>
            </a:r>
          </a:p>
          <a:p>
            <a:pPr lvl="2"/>
            <a:r>
              <a:rPr lang="en-US" dirty="0"/>
              <a:t>Income</a:t>
            </a:r>
          </a:p>
          <a:p>
            <a:pPr lvl="1"/>
            <a:r>
              <a:rPr lang="en-US" dirty="0"/>
              <a:t>Suggests time use variation between the pre- pandemic period and the pandemic period should not be due primarily to sample differences in 2020 and 2019</a:t>
            </a:r>
          </a:p>
        </p:txBody>
      </p:sp>
    </p:spTree>
    <p:extLst>
      <p:ext uri="{BB962C8B-B14F-4D97-AF65-F5344CB8AC3E}">
        <p14:creationId xmlns:p14="http://schemas.microsoft.com/office/powerpoint/2010/main" val="3138686610"/>
      </p:ext>
    </p:extLst>
  </p:cSld>
  <p:clrMapOvr>
    <a:masterClrMapping/>
  </p:clrMapOvr>
  <p:extLst>
    <p:ext uri="{6950BFC3-D8DA-4A85-94F7-54DA5524770B}">
      <p188:commentRel xmlns:p188="http://schemas.microsoft.com/office/powerpoint/2018/8/main" r:id="rId2"/>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BD189-8A22-4E39-8636-21FB91692DE8}"/>
              </a:ext>
            </a:extLst>
          </p:cNvPr>
          <p:cNvSpPr>
            <a:spLocks noGrp="1"/>
          </p:cNvSpPr>
          <p:nvPr>
            <p:ph type="title"/>
          </p:nvPr>
        </p:nvSpPr>
        <p:spPr/>
        <p:txBody>
          <a:bodyPr anchor="ctr">
            <a:normAutofit/>
          </a:bodyPr>
          <a:lstStyle/>
          <a:p>
            <a:r>
              <a:rPr lang="en-US" dirty="0"/>
              <a:t>Weighted Within Year Comparisons</a:t>
            </a:r>
          </a:p>
        </p:txBody>
      </p:sp>
      <p:sp>
        <p:nvSpPr>
          <p:cNvPr id="3" name="Content Placeholder 2">
            <a:extLst>
              <a:ext uri="{FF2B5EF4-FFF2-40B4-BE49-F238E27FC236}">
                <a16:creationId xmlns:a16="http://schemas.microsoft.com/office/drawing/2014/main" id="{846ECC48-BA05-4B36-A467-FA65B09C8539}"/>
              </a:ext>
            </a:extLst>
          </p:cNvPr>
          <p:cNvSpPr>
            <a:spLocks noGrp="1"/>
          </p:cNvSpPr>
          <p:nvPr>
            <p:ph idx="1"/>
          </p:nvPr>
        </p:nvSpPr>
        <p:spPr/>
        <p:txBody>
          <a:bodyPr>
            <a:normAutofit/>
          </a:bodyPr>
          <a:lstStyle/>
          <a:p>
            <a:pPr>
              <a:lnSpc>
                <a:spcPct val="90000"/>
              </a:lnSpc>
            </a:pPr>
            <a:r>
              <a:rPr lang="en-US" sz="2600" dirty="0"/>
              <a:t>Race/Ethnicity</a:t>
            </a:r>
          </a:p>
          <a:p>
            <a:pPr>
              <a:lnSpc>
                <a:spcPct val="90000"/>
              </a:lnSpc>
            </a:pPr>
            <a:r>
              <a:rPr lang="en-US" sz="2600" dirty="0"/>
              <a:t>Employment</a:t>
            </a:r>
          </a:p>
          <a:p>
            <a:pPr>
              <a:lnSpc>
                <a:spcPct val="90000"/>
              </a:lnSpc>
            </a:pPr>
            <a:r>
              <a:rPr lang="en-US" sz="2600" dirty="0"/>
              <a:t>Number of Adults, Children</a:t>
            </a:r>
          </a:p>
          <a:p>
            <a:pPr>
              <a:lnSpc>
                <a:spcPct val="90000"/>
              </a:lnSpc>
            </a:pPr>
            <a:r>
              <a:rPr lang="en-US" sz="2600" dirty="0"/>
              <a:t>Family Income</a:t>
            </a:r>
          </a:p>
          <a:p>
            <a:pPr>
              <a:lnSpc>
                <a:spcPct val="90000"/>
              </a:lnSpc>
            </a:pPr>
            <a:r>
              <a:rPr lang="en-US" sz="2600" dirty="0"/>
              <a:t>Marital Status</a:t>
            </a:r>
          </a:p>
          <a:p>
            <a:pPr>
              <a:lnSpc>
                <a:spcPct val="90000"/>
              </a:lnSpc>
            </a:pPr>
            <a:r>
              <a:rPr lang="en-US" sz="2600" dirty="0"/>
              <a:t>Gender</a:t>
            </a:r>
          </a:p>
          <a:p>
            <a:pPr>
              <a:lnSpc>
                <a:spcPct val="90000"/>
              </a:lnSpc>
            </a:pPr>
            <a:r>
              <a:rPr lang="en-US" sz="2600" dirty="0"/>
              <a:t>Education</a:t>
            </a:r>
          </a:p>
          <a:p>
            <a:pPr>
              <a:lnSpc>
                <a:spcPct val="90000"/>
              </a:lnSpc>
            </a:pPr>
            <a:r>
              <a:rPr lang="en-US" sz="2600" dirty="0"/>
              <a:t>Diary Day</a:t>
            </a:r>
          </a:p>
          <a:p>
            <a:pPr>
              <a:lnSpc>
                <a:spcPct val="90000"/>
              </a:lnSpc>
            </a:pPr>
            <a:r>
              <a:rPr lang="en-US" sz="2600" dirty="0"/>
              <a:t>Age</a:t>
            </a:r>
          </a:p>
          <a:p>
            <a:pPr>
              <a:lnSpc>
                <a:spcPct val="90000"/>
              </a:lnSpc>
            </a:pPr>
            <a:endParaRPr lang="en-US" sz="2600" dirty="0"/>
          </a:p>
        </p:txBody>
      </p:sp>
      <p:graphicFrame>
        <p:nvGraphicFramePr>
          <p:cNvPr id="10" name="Chart 9">
            <a:extLst>
              <a:ext uri="{FF2B5EF4-FFF2-40B4-BE49-F238E27FC236}">
                <a16:creationId xmlns:a16="http://schemas.microsoft.com/office/drawing/2014/main" id="{E500F4F7-768D-471A-923A-B0DDE5F8CD84}"/>
              </a:ext>
            </a:extLst>
          </p:cNvPr>
          <p:cNvGraphicFramePr>
            <a:graphicFrameLocks/>
          </p:cNvGraphicFramePr>
          <p:nvPr>
            <p:extLst>
              <p:ext uri="{D42A27DB-BD31-4B8C-83A1-F6EECF244321}">
                <p14:modId xmlns:p14="http://schemas.microsoft.com/office/powerpoint/2010/main" val="2780220813"/>
              </p:ext>
            </p:extLst>
          </p:nvPr>
        </p:nvGraphicFramePr>
        <p:xfrm>
          <a:off x="4884820" y="1304924"/>
          <a:ext cx="3352801"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50860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7A75D-96DE-41BE-B31F-4C1840A65A11}"/>
              </a:ext>
            </a:extLst>
          </p:cNvPr>
          <p:cNvSpPr>
            <a:spLocks noGrp="1"/>
          </p:cNvSpPr>
          <p:nvPr>
            <p:ph type="title"/>
          </p:nvPr>
        </p:nvSpPr>
        <p:spPr/>
        <p:txBody>
          <a:bodyPr/>
          <a:lstStyle/>
          <a:p>
            <a:r>
              <a:rPr lang="en-US" dirty="0"/>
              <a:t>Weighted Across Year Comparisons</a:t>
            </a:r>
          </a:p>
        </p:txBody>
      </p:sp>
      <p:sp>
        <p:nvSpPr>
          <p:cNvPr id="3" name="Content Placeholder 2">
            <a:extLst>
              <a:ext uri="{FF2B5EF4-FFF2-40B4-BE49-F238E27FC236}">
                <a16:creationId xmlns:a16="http://schemas.microsoft.com/office/drawing/2014/main" id="{DDA828CB-8E6D-4F50-A2B7-82F41E0AB01D}"/>
              </a:ext>
            </a:extLst>
          </p:cNvPr>
          <p:cNvSpPr>
            <a:spLocks noGrp="1"/>
          </p:cNvSpPr>
          <p:nvPr>
            <p:ph idx="1"/>
          </p:nvPr>
        </p:nvSpPr>
        <p:spPr/>
        <p:txBody>
          <a:bodyPr/>
          <a:lstStyle/>
          <a:p>
            <a:r>
              <a:rPr lang="en-US" dirty="0"/>
              <a:t>Comparing May to December 2019 with 2020, 2020 respondents:</a:t>
            </a:r>
          </a:p>
          <a:p>
            <a:pPr lvl="1"/>
            <a:r>
              <a:rPr lang="en-US" dirty="0"/>
              <a:t>Less likely to be employed</a:t>
            </a:r>
          </a:p>
          <a:p>
            <a:pPr lvl="1"/>
            <a:r>
              <a:rPr lang="en-US" dirty="0"/>
              <a:t>Less likely to have family income &lt;$25,000</a:t>
            </a:r>
          </a:p>
          <a:p>
            <a:pPr lvl="1"/>
            <a:r>
              <a:rPr lang="en-US" dirty="0"/>
              <a:t>More likely to have family income &gt;=$75,000</a:t>
            </a:r>
          </a:p>
          <a:p>
            <a:r>
              <a:rPr lang="en-US" dirty="0"/>
              <a:t>Comparing May to December 2020 with full year 2019, 2020 respondents</a:t>
            </a:r>
          </a:p>
          <a:p>
            <a:pPr lvl="1"/>
            <a:r>
              <a:rPr lang="en-US" dirty="0"/>
              <a:t>More likely to live in larger households</a:t>
            </a:r>
          </a:p>
        </p:txBody>
      </p:sp>
    </p:spTree>
    <p:extLst>
      <p:ext uri="{BB962C8B-B14F-4D97-AF65-F5344CB8AC3E}">
        <p14:creationId xmlns:p14="http://schemas.microsoft.com/office/powerpoint/2010/main" val="32715659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5CA17-7290-468E-90FF-D4310468B519}"/>
              </a:ext>
            </a:extLst>
          </p:cNvPr>
          <p:cNvSpPr>
            <a:spLocks noGrp="1"/>
          </p:cNvSpPr>
          <p:nvPr>
            <p:ph type="title"/>
          </p:nvPr>
        </p:nvSpPr>
        <p:spPr>
          <a:xfrm>
            <a:off x="457200" y="98175"/>
            <a:ext cx="8229600" cy="1143000"/>
          </a:xfrm>
        </p:spPr>
        <p:txBody>
          <a:bodyPr anchor="ctr">
            <a:normAutofit/>
          </a:bodyPr>
          <a:lstStyle/>
          <a:p>
            <a:r>
              <a:rPr lang="en-US" sz="4100"/>
              <a:t>Magnitude of Across Year Differences</a:t>
            </a:r>
          </a:p>
        </p:txBody>
      </p:sp>
      <p:graphicFrame>
        <p:nvGraphicFramePr>
          <p:cNvPr id="6" name="Table 5">
            <a:extLst>
              <a:ext uri="{FF2B5EF4-FFF2-40B4-BE49-F238E27FC236}">
                <a16:creationId xmlns:a16="http://schemas.microsoft.com/office/drawing/2014/main" id="{B5CCE980-ECB6-489B-A8CC-E429FCFD7E3E}"/>
              </a:ext>
            </a:extLst>
          </p:cNvPr>
          <p:cNvGraphicFramePr>
            <a:graphicFrameLocks noGrp="1"/>
          </p:cNvGraphicFramePr>
          <p:nvPr>
            <p:extLst>
              <p:ext uri="{D42A27DB-BD31-4B8C-83A1-F6EECF244321}">
                <p14:modId xmlns:p14="http://schemas.microsoft.com/office/powerpoint/2010/main" val="1600887754"/>
              </p:ext>
            </p:extLst>
          </p:nvPr>
        </p:nvGraphicFramePr>
        <p:xfrm>
          <a:off x="360947" y="1625350"/>
          <a:ext cx="8422105" cy="4964634"/>
        </p:xfrm>
        <a:graphic>
          <a:graphicData uri="http://schemas.openxmlformats.org/drawingml/2006/table">
            <a:tbl>
              <a:tblPr firstRow="1" bandRow="1">
                <a:tableStyleId>{5C22544A-7EE6-4342-B048-85BDC9FD1C3A}</a:tableStyleId>
              </a:tblPr>
              <a:tblGrid>
                <a:gridCol w="2087164">
                  <a:extLst>
                    <a:ext uri="{9D8B030D-6E8A-4147-A177-3AD203B41FA5}">
                      <a16:colId xmlns:a16="http://schemas.microsoft.com/office/drawing/2014/main" val="3808075372"/>
                    </a:ext>
                  </a:extLst>
                </a:gridCol>
                <a:gridCol w="2141029">
                  <a:extLst>
                    <a:ext uri="{9D8B030D-6E8A-4147-A177-3AD203B41FA5}">
                      <a16:colId xmlns:a16="http://schemas.microsoft.com/office/drawing/2014/main" val="3702151851"/>
                    </a:ext>
                  </a:extLst>
                </a:gridCol>
                <a:gridCol w="2096956">
                  <a:extLst>
                    <a:ext uri="{9D8B030D-6E8A-4147-A177-3AD203B41FA5}">
                      <a16:colId xmlns:a16="http://schemas.microsoft.com/office/drawing/2014/main" val="2693862819"/>
                    </a:ext>
                  </a:extLst>
                </a:gridCol>
                <a:gridCol w="2096956">
                  <a:extLst>
                    <a:ext uri="{9D8B030D-6E8A-4147-A177-3AD203B41FA5}">
                      <a16:colId xmlns:a16="http://schemas.microsoft.com/office/drawing/2014/main" val="1412762825"/>
                    </a:ext>
                  </a:extLst>
                </a:gridCol>
              </a:tblGrid>
              <a:tr h="559458">
                <a:tc>
                  <a:txBody>
                    <a:bodyPr/>
                    <a:lstStyle/>
                    <a:p>
                      <a:pPr algn="l" fontAlgn="t"/>
                      <a:r>
                        <a:rPr lang="en-US" sz="2200" u="none" strike="noStrike" dirty="0">
                          <a:effectLst/>
                        </a:rPr>
                        <a:t> </a:t>
                      </a:r>
                      <a:endParaRPr lang="en-US" sz="2200" b="0" i="0" u="none" strike="noStrike" dirty="0">
                        <a:solidFill>
                          <a:srgbClr val="000000"/>
                        </a:solidFill>
                        <a:effectLst/>
                        <a:latin typeface="Calibri" panose="020F0502020204030204" pitchFamily="34" charset="0"/>
                      </a:endParaRPr>
                    </a:p>
                  </a:txBody>
                  <a:tcPr marL="9393" marR="9393" marT="9393" marB="0"/>
                </a:tc>
                <a:tc>
                  <a:txBody>
                    <a:bodyPr/>
                    <a:lstStyle/>
                    <a:p>
                      <a:pPr algn="l" fontAlgn="t"/>
                      <a:r>
                        <a:rPr lang="en-US" sz="2200" u="none" strike="noStrike" dirty="0">
                          <a:effectLst/>
                        </a:rPr>
                        <a:t>Jan to Dec 2019</a:t>
                      </a:r>
                    </a:p>
                    <a:p>
                      <a:pPr algn="l" fontAlgn="t"/>
                      <a:endParaRPr lang="en-US" sz="2200" b="0" i="0" u="none" strike="noStrike" dirty="0">
                        <a:solidFill>
                          <a:srgbClr val="000000"/>
                        </a:solidFill>
                        <a:effectLst/>
                        <a:latin typeface="Calibri" panose="020F0502020204030204" pitchFamily="34" charset="0"/>
                      </a:endParaRPr>
                    </a:p>
                  </a:txBody>
                  <a:tcPr marL="9393" marR="9393" marT="9393" marB="0"/>
                </a:tc>
                <a:tc>
                  <a:txBody>
                    <a:bodyPr/>
                    <a:lstStyle/>
                    <a:p>
                      <a:pPr algn="l" fontAlgn="t"/>
                      <a:r>
                        <a:rPr lang="en-US" sz="2200" u="none" strike="noStrike" dirty="0">
                          <a:effectLst/>
                        </a:rPr>
                        <a:t>May to Dec 2019</a:t>
                      </a:r>
                      <a:endParaRPr lang="en-US" sz="2200" b="0" i="0" u="none" strike="noStrike" dirty="0">
                        <a:solidFill>
                          <a:srgbClr val="000000"/>
                        </a:solidFill>
                        <a:effectLst/>
                        <a:latin typeface="Calibri" panose="020F0502020204030204" pitchFamily="34" charset="0"/>
                      </a:endParaRPr>
                    </a:p>
                  </a:txBody>
                  <a:tcPr marL="9393" marR="9393" marT="9393" marB="0"/>
                </a:tc>
                <a:tc>
                  <a:txBody>
                    <a:bodyPr/>
                    <a:lstStyle/>
                    <a:p>
                      <a:pPr algn="l" fontAlgn="t"/>
                      <a:r>
                        <a:rPr lang="en-US" sz="2200" u="none" strike="noStrike" dirty="0">
                          <a:effectLst/>
                        </a:rPr>
                        <a:t>May to Dec 2020</a:t>
                      </a:r>
                      <a:endParaRPr lang="en-US" sz="2200" b="0" i="0" u="none" strike="noStrike" dirty="0">
                        <a:solidFill>
                          <a:srgbClr val="000000"/>
                        </a:solidFill>
                        <a:effectLst/>
                        <a:latin typeface="Calibri" panose="020F0502020204030204" pitchFamily="34" charset="0"/>
                      </a:endParaRPr>
                    </a:p>
                  </a:txBody>
                  <a:tcPr marL="9393" marR="9393" marT="9393" marB="0"/>
                </a:tc>
                <a:extLst>
                  <a:ext uri="{0D108BD9-81ED-4DB2-BD59-A6C34878D82A}">
                    <a16:rowId xmlns:a16="http://schemas.microsoft.com/office/drawing/2014/main" val="573145108"/>
                  </a:ext>
                </a:extLst>
              </a:tr>
              <a:tr h="311478">
                <a:tc>
                  <a:txBody>
                    <a:bodyPr/>
                    <a:lstStyle/>
                    <a:p>
                      <a:pPr algn="l" fontAlgn="b"/>
                      <a:endParaRPr lang="en-US" sz="2200" u="none" strike="noStrike" dirty="0">
                        <a:effectLst/>
                      </a:endParaRPr>
                    </a:p>
                    <a:p>
                      <a:pPr algn="l" fontAlgn="b"/>
                      <a:r>
                        <a:rPr lang="en-US" sz="2200" u="none" strike="noStrike" dirty="0">
                          <a:effectLst/>
                        </a:rPr>
                        <a:t>Employed</a:t>
                      </a:r>
                      <a:endParaRPr lang="en-US" sz="2200" b="0" i="0" u="none" strike="noStrike" dirty="0">
                        <a:solidFill>
                          <a:srgbClr val="000000"/>
                        </a:solidFill>
                        <a:effectLst/>
                        <a:latin typeface="Calibri" panose="020F0502020204030204" pitchFamily="34" charset="0"/>
                      </a:endParaRPr>
                    </a:p>
                  </a:txBody>
                  <a:tcPr marL="9393" marR="9393" marT="9393" marB="0" anchor="b"/>
                </a:tc>
                <a:tc>
                  <a:txBody>
                    <a:bodyPr/>
                    <a:lstStyle/>
                    <a:p>
                      <a:pPr algn="ctr" fontAlgn="b"/>
                      <a:r>
                        <a:rPr lang="en-US" sz="2200" u="none" strike="noStrike" dirty="0">
                          <a:effectLst/>
                        </a:rPr>
                        <a:t>0.63</a:t>
                      </a:r>
                      <a:endParaRPr lang="en-US" sz="2200" b="0" i="0" u="none" strike="noStrike" dirty="0">
                        <a:solidFill>
                          <a:srgbClr val="000000"/>
                        </a:solidFill>
                        <a:effectLst/>
                        <a:latin typeface="Calibri" panose="020F0502020204030204" pitchFamily="34" charset="0"/>
                      </a:endParaRPr>
                    </a:p>
                  </a:txBody>
                  <a:tcPr marL="9393" marR="9393" marT="9393" marB="0" anchor="b"/>
                </a:tc>
                <a:tc>
                  <a:txBody>
                    <a:bodyPr/>
                    <a:lstStyle/>
                    <a:p>
                      <a:pPr algn="ctr" fontAlgn="b"/>
                      <a:r>
                        <a:rPr lang="en-US" sz="2200" u="none" strike="noStrike">
                          <a:effectLst/>
                        </a:rPr>
                        <a:t>0.63</a:t>
                      </a:r>
                      <a:endParaRPr lang="en-US" sz="2200" b="0" i="0" u="none" strike="noStrike">
                        <a:solidFill>
                          <a:srgbClr val="000000"/>
                        </a:solidFill>
                        <a:effectLst/>
                        <a:latin typeface="Calibri" panose="020F0502020204030204" pitchFamily="34" charset="0"/>
                      </a:endParaRPr>
                    </a:p>
                  </a:txBody>
                  <a:tcPr marL="9393" marR="9393" marT="9393" marB="0" anchor="b"/>
                </a:tc>
                <a:tc>
                  <a:txBody>
                    <a:bodyPr/>
                    <a:lstStyle/>
                    <a:p>
                      <a:pPr algn="ctr" fontAlgn="b"/>
                      <a:r>
                        <a:rPr lang="en-US" sz="2200" u="none" strike="noStrike">
                          <a:effectLst/>
                        </a:rPr>
                        <a:t>0.59</a:t>
                      </a:r>
                      <a:endParaRPr lang="en-US" sz="2200" b="0" i="0" u="none" strike="noStrike">
                        <a:solidFill>
                          <a:srgbClr val="000000"/>
                        </a:solidFill>
                        <a:effectLst/>
                        <a:latin typeface="Calibri" panose="020F0502020204030204" pitchFamily="34" charset="0"/>
                      </a:endParaRPr>
                    </a:p>
                  </a:txBody>
                  <a:tcPr marL="9393" marR="9393" marT="9393" marB="0" anchor="b"/>
                </a:tc>
                <a:extLst>
                  <a:ext uri="{0D108BD9-81ED-4DB2-BD59-A6C34878D82A}">
                    <a16:rowId xmlns:a16="http://schemas.microsoft.com/office/drawing/2014/main" val="1000613451"/>
                  </a:ext>
                </a:extLst>
              </a:tr>
              <a:tr h="559458">
                <a:tc>
                  <a:txBody>
                    <a:bodyPr/>
                    <a:lstStyle/>
                    <a:p>
                      <a:pPr algn="l" fontAlgn="b"/>
                      <a:r>
                        <a:rPr lang="en-US" sz="2200" u="none" strike="noStrike" dirty="0">
                          <a:effectLst/>
                        </a:rPr>
                        <a:t>Two adults</a:t>
                      </a:r>
                      <a:endParaRPr lang="en-US" sz="2200" b="0" i="0" u="none" strike="noStrike" dirty="0">
                        <a:solidFill>
                          <a:srgbClr val="000000"/>
                        </a:solidFill>
                        <a:effectLst/>
                        <a:latin typeface="Calibri" panose="020F0502020204030204" pitchFamily="34" charset="0"/>
                      </a:endParaRPr>
                    </a:p>
                  </a:txBody>
                  <a:tcPr marL="9393" marR="9393" marT="9393" marB="0" anchor="b"/>
                </a:tc>
                <a:tc>
                  <a:txBody>
                    <a:bodyPr/>
                    <a:lstStyle/>
                    <a:p>
                      <a:pPr algn="ctr" fontAlgn="b"/>
                      <a:r>
                        <a:rPr lang="en-US" sz="2200" u="none" strike="noStrike" dirty="0">
                          <a:effectLst/>
                        </a:rPr>
                        <a:t>--</a:t>
                      </a:r>
                      <a:endParaRPr lang="en-US" sz="2200" b="0" i="0" u="none" strike="noStrike" dirty="0">
                        <a:solidFill>
                          <a:srgbClr val="000000"/>
                        </a:solidFill>
                        <a:effectLst/>
                        <a:latin typeface="Calibri" panose="020F0502020204030204" pitchFamily="34" charset="0"/>
                      </a:endParaRPr>
                    </a:p>
                  </a:txBody>
                  <a:tcPr marL="9393" marR="9393" marT="9393" marB="0" anchor="b"/>
                </a:tc>
                <a:tc>
                  <a:txBody>
                    <a:bodyPr/>
                    <a:lstStyle/>
                    <a:p>
                      <a:pPr algn="ctr" fontAlgn="b"/>
                      <a:r>
                        <a:rPr lang="en-US" sz="2200" u="none" strike="noStrike">
                          <a:effectLst/>
                        </a:rPr>
                        <a:t>0.55</a:t>
                      </a:r>
                      <a:endParaRPr lang="en-US" sz="2200" b="0" i="0" u="none" strike="noStrike">
                        <a:solidFill>
                          <a:srgbClr val="000000"/>
                        </a:solidFill>
                        <a:effectLst/>
                        <a:latin typeface="Calibri" panose="020F0502020204030204" pitchFamily="34" charset="0"/>
                      </a:endParaRPr>
                    </a:p>
                  </a:txBody>
                  <a:tcPr marL="9393" marR="9393" marT="9393" marB="0" anchor="b"/>
                </a:tc>
                <a:tc>
                  <a:txBody>
                    <a:bodyPr/>
                    <a:lstStyle/>
                    <a:p>
                      <a:pPr algn="ctr" fontAlgn="b"/>
                      <a:r>
                        <a:rPr lang="en-US" sz="2200" u="none" strike="noStrike">
                          <a:effectLst/>
                        </a:rPr>
                        <a:t>0.52</a:t>
                      </a:r>
                      <a:endParaRPr lang="en-US" sz="2200" b="0" i="0" u="none" strike="noStrike">
                        <a:solidFill>
                          <a:srgbClr val="000000"/>
                        </a:solidFill>
                        <a:effectLst/>
                        <a:latin typeface="Calibri" panose="020F0502020204030204" pitchFamily="34" charset="0"/>
                      </a:endParaRPr>
                    </a:p>
                  </a:txBody>
                  <a:tcPr marL="9393" marR="9393" marT="9393" marB="0" anchor="b"/>
                </a:tc>
                <a:extLst>
                  <a:ext uri="{0D108BD9-81ED-4DB2-BD59-A6C34878D82A}">
                    <a16:rowId xmlns:a16="http://schemas.microsoft.com/office/drawing/2014/main" val="478785804"/>
                  </a:ext>
                </a:extLst>
              </a:tr>
              <a:tr h="807438">
                <a:tc>
                  <a:txBody>
                    <a:bodyPr/>
                    <a:lstStyle/>
                    <a:p>
                      <a:pPr algn="l" fontAlgn="b"/>
                      <a:r>
                        <a:rPr lang="en-US" sz="2200" u="none" strike="noStrike" dirty="0">
                          <a:effectLst/>
                        </a:rPr>
                        <a:t>Three or more adults</a:t>
                      </a:r>
                      <a:endParaRPr lang="en-US" sz="2200" b="0" i="0" u="none" strike="noStrike" dirty="0">
                        <a:solidFill>
                          <a:srgbClr val="000000"/>
                        </a:solidFill>
                        <a:effectLst/>
                        <a:latin typeface="Calibri" panose="020F0502020204030204" pitchFamily="34" charset="0"/>
                      </a:endParaRPr>
                    </a:p>
                  </a:txBody>
                  <a:tcPr marL="9393" marR="9393" marT="9393" marB="0" anchor="b"/>
                </a:tc>
                <a:tc>
                  <a:txBody>
                    <a:bodyPr/>
                    <a:lstStyle/>
                    <a:p>
                      <a:pPr algn="ctr" fontAlgn="b"/>
                      <a:r>
                        <a:rPr lang="en-US" sz="2200" u="none" strike="noStrike">
                          <a:effectLst/>
                        </a:rPr>
                        <a:t>--</a:t>
                      </a:r>
                      <a:endParaRPr lang="en-US" sz="2200" b="0" i="0" u="none" strike="noStrike">
                        <a:solidFill>
                          <a:srgbClr val="000000"/>
                        </a:solidFill>
                        <a:effectLst/>
                        <a:latin typeface="Calibri" panose="020F0502020204030204" pitchFamily="34" charset="0"/>
                      </a:endParaRPr>
                    </a:p>
                  </a:txBody>
                  <a:tcPr marL="9393" marR="9393" marT="9393" marB="0" anchor="b"/>
                </a:tc>
                <a:tc>
                  <a:txBody>
                    <a:bodyPr/>
                    <a:lstStyle/>
                    <a:p>
                      <a:pPr algn="ctr" fontAlgn="b"/>
                      <a:r>
                        <a:rPr lang="en-US" sz="2200" u="none" strike="noStrike" dirty="0">
                          <a:effectLst/>
                        </a:rPr>
                        <a:t>0.26</a:t>
                      </a:r>
                      <a:endParaRPr lang="en-US" sz="2200" b="0" i="0" u="none" strike="noStrike" dirty="0">
                        <a:solidFill>
                          <a:srgbClr val="000000"/>
                        </a:solidFill>
                        <a:effectLst/>
                        <a:latin typeface="Calibri" panose="020F0502020204030204" pitchFamily="34" charset="0"/>
                      </a:endParaRPr>
                    </a:p>
                  </a:txBody>
                  <a:tcPr marL="9393" marR="9393" marT="9393" marB="0" anchor="b"/>
                </a:tc>
                <a:tc>
                  <a:txBody>
                    <a:bodyPr/>
                    <a:lstStyle/>
                    <a:p>
                      <a:pPr algn="ctr" fontAlgn="b"/>
                      <a:r>
                        <a:rPr lang="en-US" sz="2200" u="none" strike="noStrike">
                          <a:effectLst/>
                        </a:rPr>
                        <a:t>0.29</a:t>
                      </a:r>
                      <a:endParaRPr lang="en-US" sz="2200" b="0" i="0" u="none" strike="noStrike">
                        <a:solidFill>
                          <a:srgbClr val="000000"/>
                        </a:solidFill>
                        <a:effectLst/>
                        <a:latin typeface="Calibri" panose="020F0502020204030204" pitchFamily="34" charset="0"/>
                      </a:endParaRPr>
                    </a:p>
                  </a:txBody>
                  <a:tcPr marL="9393" marR="9393" marT="9393" marB="0" anchor="b"/>
                </a:tc>
                <a:extLst>
                  <a:ext uri="{0D108BD9-81ED-4DB2-BD59-A6C34878D82A}">
                    <a16:rowId xmlns:a16="http://schemas.microsoft.com/office/drawing/2014/main" val="869814746"/>
                  </a:ext>
                </a:extLst>
              </a:tr>
              <a:tr h="559458">
                <a:tc>
                  <a:txBody>
                    <a:bodyPr/>
                    <a:lstStyle/>
                    <a:p>
                      <a:pPr algn="l" fontAlgn="b"/>
                      <a:r>
                        <a:rPr lang="en-US" sz="2200" u="none" strike="noStrike" dirty="0">
                          <a:effectLst/>
                        </a:rPr>
                        <a:t>Less than $25,000 </a:t>
                      </a:r>
                      <a:endParaRPr lang="en-US" sz="2200" b="0" i="0" u="none" strike="noStrike" dirty="0">
                        <a:solidFill>
                          <a:srgbClr val="000000"/>
                        </a:solidFill>
                        <a:effectLst/>
                        <a:latin typeface="Calibri" panose="020F0502020204030204" pitchFamily="34" charset="0"/>
                      </a:endParaRPr>
                    </a:p>
                  </a:txBody>
                  <a:tcPr marL="9393" marR="9393" marT="9393" marB="0" anchor="b"/>
                </a:tc>
                <a:tc>
                  <a:txBody>
                    <a:bodyPr/>
                    <a:lstStyle/>
                    <a:p>
                      <a:pPr algn="ctr" fontAlgn="b"/>
                      <a:r>
                        <a:rPr lang="en-US" sz="2200" u="none" strike="noStrike">
                          <a:effectLst/>
                        </a:rPr>
                        <a:t>0.16</a:t>
                      </a:r>
                      <a:endParaRPr lang="en-US" sz="2200" b="0" i="0" u="none" strike="noStrike">
                        <a:solidFill>
                          <a:srgbClr val="000000"/>
                        </a:solidFill>
                        <a:effectLst/>
                        <a:latin typeface="Calibri" panose="020F0502020204030204" pitchFamily="34" charset="0"/>
                      </a:endParaRPr>
                    </a:p>
                  </a:txBody>
                  <a:tcPr marL="9393" marR="9393" marT="9393" marB="0" anchor="b"/>
                </a:tc>
                <a:tc>
                  <a:txBody>
                    <a:bodyPr/>
                    <a:lstStyle/>
                    <a:p>
                      <a:pPr algn="ctr" fontAlgn="b"/>
                      <a:r>
                        <a:rPr lang="en-US" sz="2200" u="none" strike="noStrike" dirty="0">
                          <a:effectLst/>
                        </a:rPr>
                        <a:t>0.16</a:t>
                      </a:r>
                      <a:endParaRPr lang="en-US" sz="2200" b="0" i="0" u="none" strike="noStrike" dirty="0">
                        <a:solidFill>
                          <a:srgbClr val="000000"/>
                        </a:solidFill>
                        <a:effectLst/>
                        <a:latin typeface="Calibri" panose="020F0502020204030204" pitchFamily="34" charset="0"/>
                      </a:endParaRPr>
                    </a:p>
                  </a:txBody>
                  <a:tcPr marL="9393" marR="9393" marT="9393" marB="0" anchor="b"/>
                </a:tc>
                <a:tc>
                  <a:txBody>
                    <a:bodyPr/>
                    <a:lstStyle/>
                    <a:p>
                      <a:pPr algn="ctr" fontAlgn="b"/>
                      <a:r>
                        <a:rPr lang="en-US" sz="2200" u="none" strike="noStrike" dirty="0">
                          <a:effectLst/>
                        </a:rPr>
                        <a:t>0.13</a:t>
                      </a:r>
                      <a:endParaRPr lang="en-US" sz="2200" b="0" i="0" u="none" strike="noStrike" dirty="0">
                        <a:solidFill>
                          <a:srgbClr val="000000"/>
                        </a:solidFill>
                        <a:effectLst/>
                        <a:latin typeface="Calibri" panose="020F0502020204030204" pitchFamily="34" charset="0"/>
                      </a:endParaRPr>
                    </a:p>
                  </a:txBody>
                  <a:tcPr marL="9393" marR="9393" marT="9393" marB="0" anchor="b"/>
                </a:tc>
                <a:extLst>
                  <a:ext uri="{0D108BD9-81ED-4DB2-BD59-A6C34878D82A}">
                    <a16:rowId xmlns:a16="http://schemas.microsoft.com/office/drawing/2014/main" val="2612216461"/>
                  </a:ext>
                </a:extLst>
              </a:tr>
              <a:tr h="559458">
                <a:tc>
                  <a:txBody>
                    <a:bodyPr/>
                    <a:lstStyle/>
                    <a:p>
                      <a:pPr algn="l" fontAlgn="b"/>
                      <a:r>
                        <a:rPr lang="en-US" sz="2200" u="none" strike="noStrike" dirty="0">
                          <a:effectLst/>
                        </a:rPr>
                        <a:t>$75,000-$149,999</a:t>
                      </a:r>
                      <a:endParaRPr lang="en-US" sz="2200" b="0" i="0" u="none" strike="noStrike" dirty="0">
                        <a:solidFill>
                          <a:srgbClr val="000000"/>
                        </a:solidFill>
                        <a:effectLst/>
                        <a:latin typeface="Calibri" panose="020F0502020204030204" pitchFamily="34" charset="0"/>
                      </a:endParaRPr>
                    </a:p>
                  </a:txBody>
                  <a:tcPr marL="9393" marR="9393" marT="9393" marB="0" anchor="b"/>
                </a:tc>
                <a:tc>
                  <a:txBody>
                    <a:bodyPr/>
                    <a:lstStyle/>
                    <a:p>
                      <a:pPr algn="ctr" fontAlgn="b"/>
                      <a:r>
                        <a:rPr lang="en-US" sz="2200" u="none" strike="noStrike">
                          <a:effectLst/>
                        </a:rPr>
                        <a:t>0.28</a:t>
                      </a:r>
                      <a:endParaRPr lang="en-US" sz="2200" b="0" i="0" u="none" strike="noStrike">
                        <a:solidFill>
                          <a:srgbClr val="000000"/>
                        </a:solidFill>
                        <a:effectLst/>
                        <a:latin typeface="Calibri" panose="020F0502020204030204" pitchFamily="34" charset="0"/>
                      </a:endParaRPr>
                    </a:p>
                  </a:txBody>
                  <a:tcPr marL="9393" marR="9393" marT="9393" marB="0" anchor="b"/>
                </a:tc>
                <a:tc>
                  <a:txBody>
                    <a:bodyPr/>
                    <a:lstStyle/>
                    <a:p>
                      <a:pPr algn="ctr" fontAlgn="b"/>
                      <a:r>
                        <a:rPr lang="en-US" sz="2200" u="none" strike="noStrike">
                          <a:effectLst/>
                        </a:rPr>
                        <a:t>0.28</a:t>
                      </a:r>
                      <a:endParaRPr lang="en-US" sz="2200" b="0" i="0" u="none" strike="noStrike">
                        <a:solidFill>
                          <a:srgbClr val="000000"/>
                        </a:solidFill>
                        <a:effectLst/>
                        <a:latin typeface="Calibri" panose="020F0502020204030204" pitchFamily="34" charset="0"/>
                      </a:endParaRPr>
                    </a:p>
                  </a:txBody>
                  <a:tcPr marL="9393" marR="9393" marT="9393" marB="0" anchor="b"/>
                </a:tc>
                <a:tc>
                  <a:txBody>
                    <a:bodyPr/>
                    <a:lstStyle/>
                    <a:p>
                      <a:pPr algn="ctr" fontAlgn="b"/>
                      <a:r>
                        <a:rPr lang="en-US" sz="2200" u="none" strike="noStrike" dirty="0">
                          <a:effectLst/>
                        </a:rPr>
                        <a:t>0.30</a:t>
                      </a:r>
                      <a:endParaRPr lang="en-US" sz="2200" b="0" i="0" u="none" strike="noStrike" dirty="0">
                        <a:solidFill>
                          <a:srgbClr val="000000"/>
                        </a:solidFill>
                        <a:effectLst/>
                        <a:latin typeface="Calibri" panose="020F0502020204030204" pitchFamily="34" charset="0"/>
                      </a:endParaRPr>
                    </a:p>
                  </a:txBody>
                  <a:tcPr marL="9393" marR="9393" marT="9393" marB="0" anchor="b"/>
                </a:tc>
                <a:extLst>
                  <a:ext uri="{0D108BD9-81ED-4DB2-BD59-A6C34878D82A}">
                    <a16:rowId xmlns:a16="http://schemas.microsoft.com/office/drawing/2014/main" val="2292923566"/>
                  </a:ext>
                </a:extLst>
              </a:tr>
              <a:tr h="559458">
                <a:tc>
                  <a:txBody>
                    <a:bodyPr/>
                    <a:lstStyle/>
                    <a:p>
                      <a:pPr algn="l" fontAlgn="b"/>
                      <a:r>
                        <a:rPr lang="en-US" sz="2200" u="none" strike="noStrike" dirty="0">
                          <a:effectLst/>
                        </a:rPr>
                        <a:t>$150,000 or more</a:t>
                      </a:r>
                      <a:endParaRPr lang="en-US" sz="2200" b="0" i="0" u="none" strike="noStrike" dirty="0">
                        <a:solidFill>
                          <a:srgbClr val="000000"/>
                        </a:solidFill>
                        <a:effectLst/>
                        <a:latin typeface="Calibri" panose="020F0502020204030204" pitchFamily="34" charset="0"/>
                      </a:endParaRPr>
                    </a:p>
                  </a:txBody>
                  <a:tcPr marL="9393" marR="9393" marT="9393" marB="0" anchor="b"/>
                </a:tc>
                <a:tc>
                  <a:txBody>
                    <a:bodyPr/>
                    <a:lstStyle/>
                    <a:p>
                      <a:pPr algn="ctr" fontAlgn="b"/>
                      <a:r>
                        <a:rPr lang="en-US" sz="2200" u="none" strike="noStrike">
                          <a:effectLst/>
                        </a:rPr>
                        <a:t>0.14</a:t>
                      </a:r>
                      <a:endParaRPr lang="en-US" sz="2200" b="0" i="0" u="none" strike="noStrike">
                        <a:solidFill>
                          <a:srgbClr val="000000"/>
                        </a:solidFill>
                        <a:effectLst/>
                        <a:latin typeface="Calibri" panose="020F0502020204030204" pitchFamily="34" charset="0"/>
                      </a:endParaRPr>
                    </a:p>
                  </a:txBody>
                  <a:tcPr marL="9393" marR="9393" marT="9393" marB="0" anchor="b"/>
                </a:tc>
                <a:tc>
                  <a:txBody>
                    <a:bodyPr/>
                    <a:lstStyle/>
                    <a:p>
                      <a:pPr algn="ctr" fontAlgn="b"/>
                      <a:r>
                        <a:rPr lang="en-US" sz="2200" u="none" strike="noStrike">
                          <a:effectLst/>
                        </a:rPr>
                        <a:t>0.15</a:t>
                      </a:r>
                      <a:endParaRPr lang="en-US" sz="2200" b="0" i="0" u="none" strike="noStrike">
                        <a:solidFill>
                          <a:srgbClr val="000000"/>
                        </a:solidFill>
                        <a:effectLst/>
                        <a:latin typeface="Calibri" panose="020F0502020204030204" pitchFamily="34" charset="0"/>
                      </a:endParaRPr>
                    </a:p>
                  </a:txBody>
                  <a:tcPr marL="9393" marR="9393" marT="9393" marB="0" anchor="b"/>
                </a:tc>
                <a:tc>
                  <a:txBody>
                    <a:bodyPr/>
                    <a:lstStyle/>
                    <a:p>
                      <a:pPr algn="ctr" fontAlgn="b"/>
                      <a:r>
                        <a:rPr lang="en-US" sz="2200" u="none" strike="noStrike" dirty="0">
                          <a:effectLst/>
                        </a:rPr>
                        <a:t>0.17</a:t>
                      </a:r>
                      <a:endParaRPr lang="en-US" sz="2200" b="0" i="0" u="none" strike="noStrike" dirty="0">
                        <a:solidFill>
                          <a:srgbClr val="000000"/>
                        </a:solidFill>
                        <a:effectLst/>
                        <a:latin typeface="Calibri" panose="020F0502020204030204" pitchFamily="34" charset="0"/>
                      </a:endParaRPr>
                    </a:p>
                  </a:txBody>
                  <a:tcPr marL="9393" marR="9393" marT="9393" marB="0" anchor="b"/>
                </a:tc>
                <a:extLst>
                  <a:ext uri="{0D108BD9-81ED-4DB2-BD59-A6C34878D82A}">
                    <a16:rowId xmlns:a16="http://schemas.microsoft.com/office/drawing/2014/main" val="2506882868"/>
                  </a:ext>
                </a:extLst>
              </a:tr>
              <a:tr h="559458">
                <a:tc gridSpan="4">
                  <a:txBody>
                    <a:bodyPr/>
                    <a:lstStyle/>
                    <a:p>
                      <a:pPr algn="l" fontAlgn="b"/>
                      <a:r>
                        <a:rPr lang="en-US" sz="2200" u="none" strike="noStrike" dirty="0">
                          <a:effectLst/>
                        </a:rPr>
                        <a:t>*Proportions shown are significantly different from 2020 May to Dec</a:t>
                      </a:r>
                      <a:endParaRPr lang="en-US" sz="2200" b="0" i="0" u="none" strike="noStrike" dirty="0">
                        <a:solidFill>
                          <a:srgbClr val="000000"/>
                        </a:solidFill>
                        <a:effectLst/>
                        <a:latin typeface="Calibri" panose="020F0502020204030204" pitchFamily="34" charset="0"/>
                      </a:endParaRPr>
                    </a:p>
                  </a:txBody>
                  <a:tcPr marL="9393" marR="9393" marT="9393"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58718582"/>
                  </a:ext>
                </a:extLst>
              </a:tr>
            </a:tbl>
          </a:graphicData>
        </a:graphic>
      </p:graphicFrame>
    </p:spTree>
    <p:extLst>
      <p:ext uri="{BB962C8B-B14F-4D97-AF65-F5344CB8AC3E}">
        <p14:creationId xmlns:p14="http://schemas.microsoft.com/office/powerpoint/2010/main" val="21127169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28E40-F8F5-064F-8BA6-8DDBF239BC73}"/>
              </a:ext>
            </a:extLst>
          </p:cNvPr>
          <p:cNvSpPr>
            <a:spLocks noGrp="1"/>
          </p:cNvSpPr>
          <p:nvPr>
            <p:ph type="title"/>
          </p:nvPr>
        </p:nvSpPr>
        <p:spPr/>
        <p:txBody>
          <a:bodyPr/>
          <a:lstStyle/>
          <a:p>
            <a:r>
              <a:rPr lang="en-US" dirty="0"/>
              <a:t>Time Use Findings</a:t>
            </a:r>
          </a:p>
        </p:txBody>
      </p:sp>
      <p:sp>
        <p:nvSpPr>
          <p:cNvPr id="3" name="Content Placeholder 2">
            <a:extLst>
              <a:ext uri="{FF2B5EF4-FFF2-40B4-BE49-F238E27FC236}">
                <a16:creationId xmlns:a16="http://schemas.microsoft.com/office/drawing/2014/main" id="{ABE45EE5-B871-484A-820B-4C7972E3E8F7}"/>
              </a:ext>
            </a:extLst>
          </p:cNvPr>
          <p:cNvSpPr>
            <a:spLocks noGrp="1"/>
          </p:cNvSpPr>
          <p:nvPr>
            <p:ph idx="1"/>
          </p:nvPr>
        </p:nvSpPr>
        <p:spPr/>
        <p:txBody>
          <a:bodyPr>
            <a:normAutofit/>
          </a:bodyPr>
          <a:lstStyle/>
          <a:p>
            <a:r>
              <a:rPr lang="en-US" dirty="0"/>
              <a:t>Differences between 2019 and 2020 time use are greater than would be expected without the pandemic</a:t>
            </a:r>
          </a:p>
          <a:p>
            <a:r>
              <a:rPr lang="en-US" dirty="0"/>
              <a:t>More housework, time on the phone, and leisure during the pandemic</a:t>
            </a:r>
          </a:p>
          <a:p>
            <a:r>
              <a:rPr lang="en-US" dirty="0"/>
              <a:t>Less time in consumer purchases, religious activities, traveling, and volunteering</a:t>
            </a:r>
          </a:p>
        </p:txBody>
      </p:sp>
    </p:spTree>
    <p:extLst>
      <p:ext uri="{BB962C8B-B14F-4D97-AF65-F5344CB8AC3E}">
        <p14:creationId xmlns:p14="http://schemas.microsoft.com/office/powerpoint/2010/main" val="2219685553"/>
      </p:ext>
    </p:extLst>
  </p:cSld>
  <p:clrMapOvr>
    <a:masterClrMapping/>
  </p:clrMapOvr>
  <p:extLst>
    <p:ext uri="{6950BFC3-D8DA-4A85-94F7-54DA5524770B}">
      <p188:commentRel xmlns:p188="http://schemas.microsoft.com/office/powerpoint/2018/8/main" r:id="rId2"/>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F934D0-9E0C-48CC-BFDF-2C7EB71488E3}"/>
              </a:ext>
            </a:extLst>
          </p:cNvPr>
          <p:cNvPicPr>
            <a:picLocks noChangeAspect="1"/>
          </p:cNvPicPr>
          <p:nvPr/>
        </p:nvPicPr>
        <p:blipFill>
          <a:blip r:embed="rId3"/>
          <a:stretch>
            <a:fillRect/>
          </a:stretch>
        </p:blipFill>
        <p:spPr>
          <a:xfrm>
            <a:off x="-40995" y="753978"/>
            <a:ext cx="9184493" cy="5325979"/>
          </a:xfrm>
          <a:prstGeom prst="rect">
            <a:avLst/>
          </a:prstGeom>
        </p:spPr>
      </p:pic>
    </p:spTree>
    <p:extLst>
      <p:ext uri="{BB962C8B-B14F-4D97-AF65-F5344CB8AC3E}">
        <p14:creationId xmlns:p14="http://schemas.microsoft.com/office/powerpoint/2010/main" val="5867644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FBA497E4-4D77-4D38-B7D5-45924252338F}"/>
              </a:ext>
            </a:extLst>
          </p:cNvPr>
          <p:cNvGraphicFramePr>
            <a:graphicFrameLocks noChangeAspect="1"/>
          </p:cNvGraphicFramePr>
          <p:nvPr>
            <p:extLst>
              <p:ext uri="{D42A27DB-BD31-4B8C-83A1-F6EECF244321}">
                <p14:modId xmlns:p14="http://schemas.microsoft.com/office/powerpoint/2010/main" val="2230625536"/>
              </p:ext>
            </p:extLst>
          </p:nvPr>
        </p:nvGraphicFramePr>
        <p:xfrm>
          <a:off x="0" y="166372"/>
          <a:ext cx="9186060" cy="6555270"/>
        </p:xfrm>
        <a:graphic>
          <a:graphicData uri="http://schemas.openxmlformats.org/presentationml/2006/ole">
            <mc:AlternateContent xmlns:mc="http://schemas.openxmlformats.org/markup-compatibility/2006">
              <mc:Choice xmlns:v="urn:schemas-microsoft-com:vml" Requires="v">
                <p:oleObj spid="_x0000_s5139" name="Worksheet" r:id="rId4" imgW="6718226" imgH="4794294" progId="Excel.Sheet.12">
                  <p:embed/>
                </p:oleObj>
              </mc:Choice>
              <mc:Fallback>
                <p:oleObj name="Worksheet" r:id="rId4" imgW="6718226" imgH="4794294" progId="Excel.Sheet.12">
                  <p:embed/>
                  <p:pic>
                    <p:nvPicPr>
                      <p:cNvPr id="0" name=""/>
                      <p:cNvPicPr/>
                      <p:nvPr/>
                    </p:nvPicPr>
                    <p:blipFill>
                      <a:blip r:embed="rId5"/>
                      <a:stretch>
                        <a:fillRect/>
                      </a:stretch>
                    </p:blipFill>
                    <p:spPr>
                      <a:xfrm>
                        <a:off x="0" y="166372"/>
                        <a:ext cx="9186060" cy="6555270"/>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8AFD0415-FB70-445C-ACDA-0796DD030A26}"/>
              </a:ext>
            </a:extLst>
          </p:cNvPr>
          <p:cNvSpPr/>
          <p:nvPr/>
        </p:nvSpPr>
        <p:spPr>
          <a:xfrm>
            <a:off x="6344653" y="174394"/>
            <a:ext cx="2841407" cy="6555270"/>
          </a:xfrm>
          <a:prstGeom prst="rect">
            <a:avLst/>
          </a:prstGeom>
          <a:noFill/>
          <a:ln w="762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6" name="Rectangle 5">
            <a:extLst>
              <a:ext uri="{FF2B5EF4-FFF2-40B4-BE49-F238E27FC236}">
                <a16:creationId xmlns:a16="http://schemas.microsoft.com/office/drawing/2014/main" id="{9398E5F5-68DE-4405-A181-C9A3CE16B9C5}"/>
              </a:ext>
            </a:extLst>
          </p:cNvPr>
          <p:cNvSpPr/>
          <p:nvPr/>
        </p:nvSpPr>
        <p:spPr>
          <a:xfrm>
            <a:off x="3176339" y="182416"/>
            <a:ext cx="2841407" cy="6555270"/>
          </a:xfrm>
          <a:prstGeom prst="rect">
            <a:avLst/>
          </a:prstGeom>
          <a:noFill/>
          <a:ln w="7620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4" name="Rectangle 3">
            <a:extLst>
              <a:ext uri="{FF2B5EF4-FFF2-40B4-BE49-F238E27FC236}">
                <a16:creationId xmlns:a16="http://schemas.microsoft.com/office/drawing/2014/main" id="{F3EA58B3-0745-4945-AE9C-F3B19FF97872}"/>
              </a:ext>
            </a:extLst>
          </p:cNvPr>
          <p:cNvSpPr/>
          <p:nvPr/>
        </p:nvSpPr>
        <p:spPr>
          <a:xfrm>
            <a:off x="7765356" y="166372"/>
            <a:ext cx="1437723" cy="6555270"/>
          </a:xfrm>
          <a:prstGeom prst="rect">
            <a:avLst/>
          </a:prstGeom>
          <a:noFill/>
          <a:ln w="762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Tree>
    <p:extLst>
      <p:ext uri="{BB962C8B-B14F-4D97-AF65-F5344CB8AC3E}">
        <p14:creationId xmlns:p14="http://schemas.microsoft.com/office/powerpoint/2010/main" val="1040783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5BABD-C51C-2F41-9BF8-A6B7AFB526A4}"/>
              </a:ext>
            </a:extLst>
          </p:cNvPr>
          <p:cNvSpPr>
            <a:spLocks noGrp="1"/>
          </p:cNvSpPr>
          <p:nvPr>
            <p:ph type="title"/>
          </p:nvPr>
        </p:nvSpPr>
        <p:spPr/>
        <p:txBody>
          <a:bodyPr/>
          <a:lstStyle/>
          <a:p>
            <a:r>
              <a:rPr lang="en-US" dirty="0"/>
              <a:t>Guidance on Samples and Weights</a:t>
            </a:r>
          </a:p>
        </p:txBody>
      </p:sp>
      <p:sp>
        <p:nvSpPr>
          <p:cNvPr id="3" name="Content Placeholder 2">
            <a:extLst>
              <a:ext uri="{FF2B5EF4-FFF2-40B4-BE49-F238E27FC236}">
                <a16:creationId xmlns:a16="http://schemas.microsoft.com/office/drawing/2014/main" id="{02F0DB13-C835-DA44-9B04-C28896946B93}"/>
              </a:ext>
            </a:extLst>
          </p:cNvPr>
          <p:cNvSpPr>
            <a:spLocks noGrp="1"/>
          </p:cNvSpPr>
          <p:nvPr>
            <p:ph idx="1"/>
          </p:nvPr>
        </p:nvSpPr>
        <p:spPr/>
        <p:txBody>
          <a:bodyPr>
            <a:normAutofit lnSpcReduction="10000"/>
          </a:bodyPr>
          <a:lstStyle/>
          <a:p>
            <a:r>
              <a:rPr lang="en-US" dirty="0"/>
              <a:t>Use full year samples for 2003-2019 and the May to December 2020 subsample when comparing pre-pandemic and pandemic periods</a:t>
            </a:r>
          </a:p>
          <a:p>
            <a:r>
              <a:rPr lang="en-US" dirty="0"/>
              <a:t>Use WT06 for 2003-2019 and WT20 for 2020 data</a:t>
            </a:r>
          </a:p>
          <a:p>
            <a:r>
              <a:rPr lang="en-US" dirty="0"/>
              <a:t>Working paper: </a:t>
            </a:r>
            <a:r>
              <a:rPr lang="en-US" dirty="0">
                <a:hlinkClick r:id="rId2"/>
              </a:rPr>
              <a:t>https://doi.org/10.18128/IPUMS2021-04</a:t>
            </a:r>
            <a:r>
              <a:rPr lang="en-US" dirty="0"/>
              <a:t> </a:t>
            </a:r>
          </a:p>
          <a:p>
            <a:r>
              <a:rPr lang="en-US" dirty="0"/>
              <a:t>Robustness checks won’t hurt either!</a:t>
            </a:r>
          </a:p>
        </p:txBody>
      </p:sp>
    </p:spTree>
    <p:extLst>
      <p:ext uri="{BB962C8B-B14F-4D97-AF65-F5344CB8AC3E}">
        <p14:creationId xmlns:p14="http://schemas.microsoft.com/office/powerpoint/2010/main" val="26513822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73823"/>
            <a:ext cx="7772400" cy="2026627"/>
          </a:xfrm>
        </p:spPr>
        <p:txBody>
          <a:bodyPr/>
          <a:lstStyle/>
          <a:p>
            <a:r>
              <a:rPr lang="en-US" b="1" dirty="0"/>
              <a:t>Part 3: Guided Tour of IPUMS Time Use</a:t>
            </a:r>
            <a:endParaRPr lang="en-US" dirty="0">
              <a:solidFill>
                <a:schemeClr val="bg1">
                  <a:lumMod val="85000"/>
                </a:schemeClr>
              </a:solidFill>
            </a:endParaRPr>
          </a:p>
        </p:txBody>
      </p:sp>
      <p:sp>
        <p:nvSpPr>
          <p:cNvPr id="8" name="Rectangle 7"/>
          <p:cNvSpPr/>
          <p:nvPr/>
        </p:nvSpPr>
        <p:spPr>
          <a:xfrm>
            <a:off x="0" y="0"/>
            <a:ext cx="9144000" cy="59266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ctur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515" y="129166"/>
            <a:ext cx="420624" cy="335280"/>
          </a:xfrm>
          <a:prstGeom prst="rect">
            <a:avLst/>
          </a:prstGeom>
        </p:spPr>
      </p:pic>
      <p:pic>
        <p:nvPicPr>
          <p:cNvPr id="5" name="Picture 4" descr="UM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6055" y="129166"/>
            <a:ext cx="1511138" cy="350612"/>
          </a:xfrm>
          <a:prstGeom prst="rect">
            <a:avLst/>
          </a:prstGeom>
        </p:spPr>
      </p:pic>
      <p:pic>
        <p:nvPicPr>
          <p:cNvPr id="6" name="Picture 5" descr="Time Use Logo Nav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784" y="121027"/>
            <a:ext cx="1231816" cy="350612"/>
          </a:xfrm>
          <a:prstGeom prst="rect">
            <a:avLst/>
          </a:prstGeom>
        </p:spPr>
      </p:pic>
      <p:pic>
        <p:nvPicPr>
          <p:cNvPr id="7" name="Picture 6" descr="MPC-2016Logo-Light_rF.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4188" y="113834"/>
            <a:ext cx="1131006" cy="350612"/>
          </a:xfrm>
          <a:prstGeom prst="rect">
            <a:avLst/>
          </a:prstGeom>
        </p:spPr>
      </p:pic>
      <p:sp>
        <p:nvSpPr>
          <p:cNvPr id="10" name="Subtitle 9">
            <a:extLst>
              <a:ext uri="{FF2B5EF4-FFF2-40B4-BE49-F238E27FC236}">
                <a16:creationId xmlns:a16="http://schemas.microsoft.com/office/drawing/2014/main" id="{AF65BA08-9672-4A6F-96AE-E9A196E36DCC}"/>
              </a:ext>
            </a:extLst>
          </p:cNvPr>
          <p:cNvSpPr>
            <a:spLocks noGrp="1"/>
          </p:cNvSpPr>
          <p:nvPr>
            <p:ph type="subTitle" idx="1"/>
          </p:nvPr>
        </p:nvSpPr>
        <p:spPr/>
        <p:txBody>
          <a:bodyPr/>
          <a:lstStyle/>
          <a:p>
            <a:r>
              <a:rPr lang="en-US" dirty="0">
                <a:solidFill>
                  <a:schemeClr val="bg1"/>
                </a:solidFill>
                <a:hlinkClick r:id="rId7">
                  <a:extLst>
                    <a:ext uri="{A12FA001-AC4F-418D-AE19-62706E023703}">
                      <ahyp:hlinkClr xmlns:ahyp="http://schemas.microsoft.com/office/drawing/2018/hyperlinkcolor" val="tx"/>
                    </a:ext>
                  </a:extLst>
                </a:hlinkClick>
              </a:rPr>
              <a:t>www.atusdata.org</a:t>
            </a:r>
            <a:r>
              <a:rPr lang="en-US" dirty="0">
                <a:solidFill>
                  <a:schemeClr val="bg1"/>
                </a:solidFill>
              </a:rPr>
              <a:t> </a:t>
            </a:r>
          </a:p>
        </p:txBody>
      </p:sp>
    </p:spTree>
    <p:extLst>
      <p:ext uri="{BB962C8B-B14F-4D97-AF65-F5344CB8AC3E}">
        <p14:creationId xmlns:p14="http://schemas.microsoft.com/office/powerpoint/2010/main" val="2147237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72CCA-9D6D-419B-B184-2A896C25598F}"/>
              </a:ext>
            </a:extLst>
          </p:cNvPr>
          <p:cNvSpPr>
            <a:spLocks noGrp="1"/>
          </p:cNvSpPr>
          <p:nvPr>
            <p:ph type="title"/>
          </p:nvPr>
        </p:nvSpPr>
        <p:spPr/>
        <p:txBody>
          <a:bodyPr/>
          <a:lstStyle/>
          <a:p>
            <a:r>
              <a:rPr lang="en-US" dirty="0"/>
              <a:t>Benefits of the ATUS</a:t>
            </a:r>
          </a:p>
        </p:txBody>
      </p:sp>
      <p:sp>
        <p:nvSpPr>
          <p:cNvPr id="3" name="Content Placeholder 2">
            <a:extLst>
              <a:ext uri="{FF2B5EF4-FFF2-40B4-BE49-F238E27FC236}">
                <a16:creationId xmlns:a16="http://schemas.microsoft.com/office/drawing/2014/main" id="{8FE7CBD8-2F93-42F3-BFDE-7D5D9706984F}"/>
              </a:ext>
            </a:extLst>
          </p:cNvPr>
          <p:cNvSpPr>
            <a:spLocks noGrp="1"/>
          </p:cNvSpPr>
          <p:nvPr>
            <p:ph idx="1"/>
          </p:nvPr>
        </p:nvSpPr>
        <p:spPr/>
        <p:txBody>
          <a:bodyPr>
            <a:normAutofit lnSpcReduction="10000"/>
          </a:bodyPr>
          <a:lstStyle/>
          <a:p>
            <a:r>
              <a:rPr lang="en-US" dirty="0"/>
              <a:t>Data on what, when, where, and with whom Americans spend time</a:t>
            </a:r>
          </a:p>
          <a:p>
            <a:r>
              <a:rPr lang="en-US" dirty="0"/>
              <a:t>Temporal scope: 2003-2020</a:t>
            </a:r>
          </a:p>
          <a:p>
            <a:pPr lvl="1"/>
            <a:r>
              <a:rPr lang="en-US" dirty="0"/>
              <a:t>2021 available this summer</a:t>
            </a:r>
          </a:p>
          <a:p>
            <a:r>
              <a:rPr lang="en-US" dirty="0"/>
              <a:t>Rich information about respondents and household members </a:t>
            </a:r>
          </a:p>
          <a:p>
            <a:r>
              <a:rPr lang="en-US" dirty="0"/>
              <a:t>Large, nationally representative samples</a:t>
            </a:r>
          </a:p>
          <a:p>
            <a:pPr lvl="1"/>
            <a:r>
              <a:rPr lang="en-US" dirty="0"/>
              <a:t>Population subgroups</a:t>
            </a:r>
          </a:p>
          <a:p>
            <a:pPr lvl="1"/>
            <a:r>
              <a:rPr lang="en-US" dirty="0"/>
              <a:t>State and substate geography (see </a:t>
            </a:r>
            <a:r>
              <a:rPr lang="en-US" dirty="0">
                <a:hlinkClick r:id="rId3"/>
              </a:rPr>
              <a:t>working paper</a:t>
            </a:r>
            <a:r>
              <a:rPr lang="en-US" dirty="0"/>
              <a:t>)</a:t>
            </a:r>
          </a:p>
        </p:txBody>
      </p:sp>
    </p:spTree>
    <p:extLst>
      <p:ext uri="{BB962C8B-B14F-4D97-AF65-F5344CB8AC3E}">
        <p14:creationId xmlns:p14="http://schemas.microsoft.com/office/powerpoint/2010/main" val="22522834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39480E-8F36-44F4-BDB3-E7D5B7F64F74}"/>
              </a:ext>
            </a:extLst>
          </p:cNvPr>
          <p:cNvSpPr>
            <a:spLocks noGrp="1"/>
          </p:cNvSpPr>
          <p:nvPr>
            <p:ph type="title"/>
          </p:nvPr>
        </p:nvSpPr>
        <p:spPr/>
        <p:txBody>
          <a:bodyPr/>
          <a:lstStyle/>
          <a:p>
            <a:r>
              <a:rPr lang="en-US" dirty="0"/>
              <a:t>Things to cover</a:t>
            </a:r>
          </a:p>
        </p:txBody>
      </p:sp>
      <p:sp>
        <p:nvSpPr>
          <p:cNvPr id="5" name="Content Placeholder 4">
            <a:extLst>
              <a:ext uri="{FF2B5EF4-FFF2-40B4-BE49-F238E27FC236}">
                <a16:creationId xmlns:a16="http://schemas.microsoft.com/office/drawing/2014/main" id="{682C9F9D-7375-49C5-88A4-DA15BDE0D4F8}"/>
              </a:ext>
            </a:extLst>
          </p:cNvPr>
          <p:cNvSpPr>
            <a:spLocks noGrp="1"/>
          </p:cNvSpPr>
          <p:nvPr>
            <p:ph idx="1"/>
          </p:nvPr>
        </p:nvSpPr>
        <p:spPr/>
        <p:txBody>
          <a:bodyPr/>
          <a:lstStyle/>
          <a:p>
            <a:r>
              <a:rPr lang="en-US" dirty="0"/>
              <a:t>Registration</a:t>
            </a:r>
          </a:p>
          <a:p>
            <a:r>
              <a:rPr lang="en-US" dirty="0"/>
              <a:t>Citation</a:t>
            </a:r>
          </a:p>
          <a:p>
            <a:r>
              <a:rPr lang="en-US" dirty="0"/>
              <a:t>Selecting samples and variables</a:t>
            </a:r>
          </a:p>
          <a:p>
            <a:pPr lvl="1"/>
            <a:r>
              <a:rPr lang="en-US" dirty="0"/>
              <a:t>Variable documentation</a:t>
            </a:r>
          </a:p>
          <a:p>
            <a:r>
              <a:rPr lang="en-US" dirty="0"/>
              <a:t>Building time use variables</a:t>
            </a:r>
          </a:p>
          <a:p>
            <a:r>
              <a:rPr lang="en-US" dirty="0"/>
              <a:t>Data formats</a:t>
            </a:r>
          </a:p>
          <a:p>
            <a:r>
              <a:rPr lang="en-US" dirty="0"/>
              <a:t>Downloading datasets</a:t>
            </a:r>
          </a:p>
        </p:txBody>
      </p:sp>
    </p:spTree>
    <p:extLst>
      <p:ext uri="{BB962C8B-B14F-4D97-AF65-F5344CB8AC3E}">
        <p14:creationId xmlns:p14="http://schemas.microsoft.com/office/powerpoint/2010/main" val="30464613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73823"/>
            <a:ext cx="7772400" cy="2026627"/>
          </a:xfrm>
        </p:spPr>
        <p:txBody>
          <a:bodyPr>
            <a:normAutofit/>
          </a:bodyPr>
          <a:lstStyle/>
          <a:p>
            <a:r>
              <a:rPr lang="en-US" b="1" dirty="0"/>
              <a:t>Part 4: Practice Exercises</a:t>
            </a:r>
            <a:endParaRPr lang="en-US" dirty="0">
              <a:solidFill>
                <a:schemeClr val="bg1">
                  <a:lumMod val="85000"/>
                </a:schemeClr>
              </a:solidFill>
            </a:endParaRPr>
          </a:p>
        </p:txBody>
      </p:sp>
      <p:sp>
        <p:nvSpPr>
          <p:cNvPr id="8" name="Rectangle 7"/>
          <p:cNvSpPr/>
          <p:nvPr/>
        </p:nvSpPr>
        <p:spPr>
          <a:xfrm>
            <a:off x="0" y="0"/>
            <a:ext cx="9144000" cy="59266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ctur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8515" y="129166"/>
            <a:ext cx="420624" cy="335280"/>
          </a:xfrm>
          <a:prstGeom prst="rect">
            <a:avLst/>
          </a:prstGeom>
        </p:spPr>
      </p:pic>
      <p:pic>
        <p:nvPicPr>
          <p:cNvPr id="5" name="Picture 4" descr="UM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6055" y="129166"/>
            <a:ext cx="1511138" cy="350612"/>
          </a:xfrm>
          <a:prstGeom prst="rect">
            <a:avLst/>
          </a:prstGeom>
        </p:spPr>
      </p:pic>
      <p:pic>
        <p:nvPicPr>
          <p:cNvPr id="6" name="Picture 5" descr="Time Use Logo Nav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784" y="121027"/>
            <a:ext cx="1231816" cy="350612"/>
          </a:xfrm>
          <a:prstGeom prst="rect">
            <a:avLst/>
          </a:prstGeom>
        </p:spPr>
      </p:pic>
      <p:pic>
        <p:nvPicPr>
          <p:cNvPr id="7" name="Picture 6" descr="MPC-2016Logo-Light_rF.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4188" y="113834"/>
            <a:ext cx="1131006" cy="350612"/>
          </a:xfrm>
          <a:prstGeom prst="rect">
            <a:avLst/>
          </a:prstGeom>
        </p:spPr>
      </p:pic>
      <p:sp>
        <p:nvSpPr>
          <p:cNvPr id="10" name="Subtitle 9">
            <a:extLst>
              <a:ext uri="{FF2B5EF4-FFF2-40B4-BE49-F238E27FC236}">
                <a16:creationId xmlns:a16="http://schemas.microsoft.com/office/drawing/2014/main" id="{B1104442-DCBD-2541-9FEB-4F609242384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97205990"/>
      </p:ext>
    </p:extLst>
  </p:cSld>
  <p:clrMapOvr>
    <a:masterClrMapping/>
  </p:clrMapOvr>
  <p:extLst>
    <p:ext uri="{6950BFC3-D8DA-4A85-94F7-54DA5524770B}">
      <p188:commentRel xmlns:p188="http://schemas.microsoft.com/office/powerpoint/2018/8/main" r:id="rId3"/>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4CDD-8620-C240-B196-6D3FCDAF7180}"/>
              </a:ext>
            </a:extLst>
          </p:cNvPr>
          <p:cNvSpPr>
            <a:spLocks noGrp="1"/>
          </p:cNvSpPr>
          <p:nvPr>
            <p:ph type="title"/>
          </p:nvPr>
        </p:nvSpPr>
        <p:spPr>
          <a:xfrm>
            <a:off x="457200" y="274638"/>
            <a:ext cx="8229600" cy="1143000"/>
          </a:xfrm>
        </p:spPr>
        <p:txBody>
          <a:bodyPr>
            <a:normAutofit/>
          </a:bodyPr>
          <a:lstStyle/>
          <a:p>
            <a:r>
              <a:rPr lang="en-US" dirty="0"/>
              <a:t>New Data in 2021 ATUS</a:t>
            </a:r>
          </a:p>
        </p:txBody>
      </p:sp>
      <p:sp>
        <p:nvSpPr>
          <p:cNvPr id="3" name="Content Placeholder 2">
            <a:extLst>
              <a:ext uri="{FF2B5EF4-FFF2-40B4-BE49-F238E27FC236}">
                <a16:creationId xmlns:a16="http://schemas.microsoft.com/office/drawing/2014/main" id="{5E3EAE67-5249-B049-93F6-7652791A7D08}"/>
              </a:ext>
            </a:extLst>
          </p:cNvPr>
          <p:cNvSpPr>
            <a:spLocks noGrp="1"/>
          </p:cNvSpPr>
          <p:nvPr>
            <p:ph idx="1"/>
          </p:nvPr>
        </p:nvSpPr>
        <p:spPr>
          <a:xfrm>
            <a:off x="457200" y="1600200"/>
            <a:ext cx="8229600" cy="4525963"/>
          </a:xfrm>
        </p:spPr>
        <p:txBody>
          <a:bodyPr/>
          <a:lstStyle/>
          <a:p>
            <a:r>
              <a:rPr lang="en-US" dirty="0"/>
              <a:t>Well-Being Module</a:t>
            </a:r>
          </a:p>
          <a:p>
            <a:pPr lvl="1"/>
            <a:r>
              <a:rPr lang="en-US" dirty="0"/>
              <a:t>Affect data for 3 activities (happy, sad, tired, stress, pain, meaning)</a:t>
            </a:r>
          </a:p>
          <a:p>
            <a:pPr lvl="1"/>
            <a:r>
              <a:rPr lang="en-US" dirty="0"/>
              <a:t>General health</a:t>
            </a:r>
          </a:p>
          <a:p>
            <a:pPr lvl="1"/>
            <a:r>
              <a:rPr lang="en-US" dirty="0"/>
              <a:t>Covid question </a:t>
            </a:r>
          </a:p>
          <a:p>
            <a:pPr lvl="1"/>
            <a:r>
              <a:rPr lang="en-US" dirty="0"/>
              <a:t>Life Satisfaction</a:t>
            </a:r>
          </a:p>
          <a:p>
            <a:r>
              <a:rPr lang="en-US" dirty="0"/>
              <a:t>Fully comparable with 2010, 2012, 2013 Well-Being Modules</a:t>
            </a:r>
          </a:p>
          <a:p>
            <a:pPr lvl="1"/>
            <a:endParaRPr lang="en-US" dirty="0"/>
          </a:p>
        </p:txBody>
      </p:sp>
    </p:spTree>
    <p:extLst>
      <p:ext uri="{BB962C8B-B14F-4D97-AF65-F5344CB8AC3E}">
        <p14:creationId xmlns:p14="http://schemas.microsoft.com/office/powerpoint/2010/main" val="3925582861"/>
      </p:ext>
    </p:extLst>
  </p:cSld>
  <p:clrMapOvr>
    <a:masterClrMapping/>
  </p:clrMapOvr>
  <p:extLst>
    <p:ext uri="{6950BFC3-D8DA-4A85-94F7-54DA5524770B}">
      <p188:commentRel xmlns:p188="http://schemas.microsoft.com/office/powerpoint/2018/8/main" r:id="rId2"/>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5804D-5963-0446-9B8F-1BC64DC373C1}"/>
              </a:ext>
            </a:extLst>
          </p:cNvPr>
          <p:cNvSpPr>
            <a:spLocks noGrp="1"/>
          </p:cNvSpPr>
          <p:nvPr>
            <p:ph type="title"/>
          </p:nvPr>
        </p:nvSpPr>
        <p:spPr>
          <a:xfrm>
            <a:off x="457200" y="274638"/>
            <a:ext cx="8229600" cy="1143000"/>
          </a:xfrm>
        </p:spPr>
        <p:txBody>
          <a:bodyPr/>
          <a:lstStyle/>
          <a:p>
            <a:r>
              <a:rPr lang="en-US" dirty="0"/>
              <a:t>Office Hours and Evaluation</a:t>
            </a:r>
          </a:p>
        </p:txBody>
      </p:sp>
      <p:sp>
        <p:nvSpPr>
          <p:cNvPr id="3" name="Content Placeholder 2">
            <a:extLst>
              <a:ext uri="{FF2B5EF4-FFF2-40B4-BE49-F238E27FC236}">
                <a16:creationId xmlns:a16="http://schemas.microsoft.com/office/drawing/2014/main" id="{02DFE7C5-0EDE-5543-96C9-9CA256038853}"/>
              </a:ext>
            </a:extLst>
          </p:cNvPr>
          <p:cNvSpPr>
            <a:spLocks noGrp="1"/>
          </p:cNvSpPr>
          <p:nvPr>
            <p:ph idx="1"/>
          </p:nvPr>
        </p:nvSpPr>
        <p:spPr>
          <a:xfrm>
            <a:off x="457200" y="1600200"/>
            <a:ext cx="8229600" cy="4525963"/>
          </a:xfrm>
        </p:spPr>
        <p:txBody>
          <a:bodyPr/>
          <a:lstStyle/>
          <a:p>
            <a:r>
              <a:rPr lang="en-US" dirty="0">
                <a:hlinkClick r:id="rId2"/>
              </a:rPr>
              <a:t>Link to Evaluation </a:t>
            </a:r>
            <a:r>
              <a:rPr lang="en-US" dirty="0"/>
              <a:t>on Qualtrics</a:t>
            </a:r>
          </a:p>
          <a:p>
            <a:r>
              <a:rPr lang="en-US" dirty="0"/>
              <a:t>Office Hours: April 20 1:30-3:00 CT via zoom</a:t>
            </a:r>
          </a:p>
          <a:p>
            <a:pPr lvl="1"/>
            <a:r>
              <a:rPr lang="en-US" dirty="0">
                <a:hlinkClick r:id="rId3"/>
              </a:rPr>
              <a:t>Register</a:t>
            </a:r>
            <a:endParaRPr lang="en-US" dirty="0"/>
          </a:p>
        </p:txBody>
      </p:sp>
    </p:spTree>
    <p:extLst>
      <p:ext uri="{BB962C8B-B14F-4D97-AF65-F5344CB8AC3E}">
        <p14:creationId xmlns:p14="http://schemas.microsoft.com/office/powerpoint/2010/main" val="16913412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E481E-C027-4459-82B9-13FD6DF34E32}"/>
              </a:ext>
            </a:extLst>
          </p:cNvPr>
          <p:cNvSpPr>
            <a:spLocks noGrp="1"/>
          </p:cNvSpPr>
          <p:nvPr>
            <p:ph type="title"/>
          </p:nvPr>
        </p:nvSpPr>
        <p:spPr>
          <a:xfrm>
            <a:off x="457200" y="274638"/>
            <a:ext cx="8229600" cy="1143000"/>
          </a:xfrm>
        </p:spPr>
        <p:txBody>
          <a:bodyPr/>
          <a:lstStyle/>
          <a:p>
            <a:r>
              <a:rPr lang="en-US" dirty="0"/>
              <a:t>Acknowledgements</a:t>
            </a:r>
          </a:p>
        </p:txBody>
      </p:sp>
      <p:sp>
        <p:nvSpPr>
          <p:cNvPr id="3" name="Content Placeholder 2">
            <a:extLst>
              <a:ext uri="{FF2B5EF4-FFF2-40B4-BE49-F238E27FC236}">
                <a16:creationId xmlns:a16="http://schemas.microsoft.com/office/drawing/2014/main" id="{C6B3B82C-A6B1-41D8-B50D-36C7B94FCA48}"/>
              </a:ext>
            </a:extLst>
          </p:cNvPr>
          <p:cNvSpPr>
            <a:spLocks noGrp="1"/>
          </p:cNvSpPr>
          <p:nvPr>
            <p:ph idx="1"/>
          </p:nvPr>
        </p:nvSpPr>
        <p:spPr>
          <a:xfrm>
            <a:off x="457200" y="1600200"/>
            <a:ext cx="8229600" cy="4525963"/>
          </a:xfrm>
        </p:spPr>
        <p:txBody>
          <a:bodyPr/>
          <a:lstStyle/>
          <a:p>
            <a:endParaRPr lang="en-US" dirty="0"/>
          </a:p>
          <a:p>
            <a:r>
              <a:rPr lang="en-US" dirty="0"/>
              <a:t>This project was made possible through funding from the Eunice Kennedy Shriver National Institute of Child Health and Human Development, Grant No. R01-HD053654</a:t>
            </a:r>
          </a:p>
        </p:txBody>
      </p:sp>
    </p:spTree>
    <p:extLst>
      <p:ext uri="{BB962C8B-B14F-4D97-AF65-F5344CB8AC3E}">
        <p14:creationId xmlns:p14="http://schemas.microsoft.com/office/powerpoint/2010/main" val="11761911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D7E1F2-B61A-4E7E-A178-DF557808BC3C}"/>
              </a:ext>
            </a:extLst>
          </p:cNvPr>
          <p:cNvSpPr>
            <a:spLocks noGrp="1"/>
          </p:cNvSpPr>
          <p:nvPr>
            <p:ph type="title"/>
          </p:nvPr>
        </p:nvSpPr>
        <p:spPr>
          <a:xfrm>
            <a:off x="457200" y="914400"/>
            <a:ext cx="8229600" cy="1239715"/>
          </a:xfrm>
        </p:spPr>
        <p:txBody>
          <a:bodyPr>
            <a:normAutofit/>
          </a:bodyPr>
          <a:lstStyle/>
          <a:p>
            <a:r>
              <a:rPr lang="en-US" dirty="0"/>
              <a:t>Want More?   </a:t>
            </a:r>
            <a:br>
              <a:rPr lang="en-US" dirty="0"/>
            </a:br>
            <a:r>
              <a:rPr lang="en-US" sz="2700" dirty="0">
                <a:hlinkClick r:id="rId3"/>
              </a:rPr>
              <a:t>https://www.atusdata.org/atus/training_materials.shtml</a:t>
            </a:r>
            <a:r>
              <a:rPr lang="en-US" sz="2700" dirty="0"/>
              <a:t> </a:t>
            </a:r>
          </a:p>
        </p:txBody>
      </p:sp>
      <p:sp>
        <p:nvSpPr>
          <p:cNvPr id="3" name="Content Placeholder 2">
            <a:extLst>
              <a:ext uri="{FF2B5EF4-FFF2-40B4-BE49-F238E27FC236}">
                <a16:creationId xmlns:a16="http://schemas.microsoft.com/office/drawing/2014/main" id="{960303AE-E8B3-4962-B8B6-1D1668D33C06}"/>
              </a:ext>
            </a:extLst>
          </p:cNvPr>
          <p:cNvSpPr>
            <a:spLocks noGrp="1"/>
          </p:cNvSpPr>
          <p:nvPr>
            <p:ph idx="1"/>
          </p:nvPr>
        </p:nvSpPr>
        <p:spPr/>
        <p:txBody>
          <a:bodyPr/>
          <a:lstStyle/>
          <a:p>
            <a:pPr marL="0" indent="0">
              <a:buNone/>
            </a:pPr>
            <a:endParaRPr lang="en-US" dirty="0"/>
          </a:p>
          <a:p>
            <a:pPr marL="0" indent="0">
              <a:buNone/>
            </a:pPr>
            <a:endParaRPr lang="en-US" dirty="0"/>
          </a:p>
          <a:p>
            <a:pPr marL="0" indent="0" algn="ctr">
              <a:buNone/>
            </a:pPr>
            <a:r>
              <a:rPr lang="en-US" sz="4000" dirty="0"/>
              <a:t>Thanks for your participation!</a:t>
            </a:r>
          </a:p>
          <a:p>
            <a:pPr marL="0" indent="0">
              <a:buNone/>
            </a:pPr>
            <a:endParaRPr lang="en-US" sz="4000" dirty="0"/>
          </a:p>
          <a:p>
            <a:pPr marL="0" indent="0" algn="ctr">
              <a:buNone/>
            </a:pPr>
            <a:r>
              <a:rPr lang="en-US" sz="2400" dirty="0"/>
              <a:t>   Questions can be sent to </a:t>
            </a:r>
            <a:r>
              <a:rPr lang="en-US" sz="2400" u="sng" dirty="0">
                <a:solidFill>
                  <a:srgbClr val="0070C0"/>
                </a:solidFill>
              </a:rPr>
              <a:t>floo0017@umn.edu</a:t>
            </a:r>
            <a:r>
              <a:rPr lang="en-US" sz="2400" dirty="0"/>
              <a:t>,       </a:t>
            </a:r>
            <a:r>
              <a:rPr lang="en-US" sz="2400" u="sng" dirty="0">
                <a:solidFill>
                  <a:srgbClr val="377BCD"/>
                </a:solidFill>
              </a:rPr>
              <a:t>l</a:t>
            </a:r>
            <a:r>
              <a:rPr lang="en-US" sz="2400" u="sng" dirty="0">
                <a:solidFill>
                  <a:srgbClr val="377BCD"/>
                </a:solidFill>
                <a:hlinkClick r:id="rId4">
                  <a:extLst>
                    <a:ext uri="{A12FA001-AC4F-418D-AE19-62706E023703}">
                      <ahyp:hlinkClr xmlns:ahyp="http://schemas.microsoft.com/office/drawing/2018/hyperlinkcolor" val="tx"/>
                    </a:ext>
                  </a:extLst>
                </a:hlinkClick>
              </a:rPr>
              <a:t>sayer@umd.edu</a:t>
            </a:r>
            <a:r>
              <a:rPr lang="en-US" sz="2400" u="sng" dirty="0">
                <a:solidFill>
                  <a:srgbClr val="377BCD"/>
                </a:solidFill>
              </a:rPr>
              <a:t> </a:t>
            </a:r>
            <a:r>
              <a:rPr lang="en-US" sz="2400" dirty="0"/>
              <a:t>or </a:t>
            </a:r>
            <a:r>
              <a:rPr lang="en-US" sz="2400" dirty="0">
                <a:hlinkClick r:id="rId5"/>
              </a:rPr>
              <a:t>ipums@umn.edu</a:t>
            </a:r>
            <a:r>
              <a:rPr lang="en-US" sz="2400" dirty="0"/>
              <a:t> </a:t>
            </a:r>
          </a:p>
        </p:txBody>
      </p:sp>
    </p:spTree>
    <p:extLst>
      <p:ext uri="{BB962C8B-B14F-4D97-AF65-F5344CB8AC3E}">
        <p14:creationId xmlns:p14="http://schemas.microsoft.com/office/powerpoint/2010/main" val="759577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04C40-2C42-4763-B80E-3DE3DCF64AEC}"/>
              </a:ext>
            </a:extLst>
          </p:cNvPr>
          <p:cNvSpPr>
            <a:spLocks noGrp="1"/>
          </p:cNvSpPr>
          <p:nvPr>
            <p:ph type="title"/>
          </p:nvPr>
        </p:nvSpPr>
        <p:spPr/>
        <p:txBody>
          <a:bodyPr/>
          <a:lstStyle/>
          <a:p>
            <a:r>
              <a:rPr lang="en-US" dirty="0"/>
              <a:t>Opportunities!</a:t>
            </a:r>
          </a:p>
        </p:txBody>
      </p:sp>
      <p:sp>
        <p:nvSpPr>
          <p:cNvPr id="3" name="Content Placeholder 2">
            <a:extLst>
              <a:ext uri="{FF2B5EF4-FFF2-40B4-BE49-F238E27FC236}">
                <a16:creationId xmlns:a16="http://schemas.microsoft.com/office/drawing/2014/main" id="{05A7B99A-D791-43A5-B548-69E51587D7A1}"/>
              </a:ext>
            </a:extLst>
          </p:cNvPr>
          <p:cNvSpPr>
            <a:spLocks noGrp="1"/>
          </p:cNvSpPr>
          <p:nvPr>
            <p:ph idx="1"/>
          </p:nvPr>
        </p:nvSpPr>
        <p:spPr/>
        <p:txBody>
          <a:bodyPr>
            <a:normAutofit fontScale="77500" lnSpcReduction="20000"/>
          </a:bodyPr>
          <a:lstStyle/>
          <a:p>
            <a:r>
              <a:rPr lang="en-US" dirty="0"/>
              <a:t>Examine what, when, where, and with whom Americans do things in 2020 compared to previous years</a:t>
            </a:r>
          </a:p>
          <a:p>
            <a:pPr lvl="1"/>
            <a:r>
              <a:rPr lang="en-US" dirty="0"/>
              <a:t>Parental time use – did differences between mothers and fathers increase or decrease? </a:t>
            </a:r>
          </a:p>
          <a:p>
            <a:pPr lvl="1"/>
            <a:r>
              <a:rPr lang="en-US" dirty="0"/>
              <a:t>Gendered housework – did the increase in remote work shift responsibilities in the home?</a:t>
            </a:r>
          </a:p>
          <a:p>
            <a:pPr lvl="1"/>
            <a:r>
              <a:rPr lang="en-US" dirty="0"/>
              <a:t>Physical activity – does time freed up from commuting translate into more physical activity? </a:t>
            </a:r>
          </a:p>
          <a:p>
            <a:pPr lvl="1"/>
            <a:r>
              <a:rPr lang="en-US" dirty="0"/>
              <a:t>What do you want to do with the data? </a:t>
            </a:r>
          </a:p>
          <a:p>
            <a:r>
              <a:rPr lang="en-US" dirty="0"/>
              <a:t>Combine other data with the ATUS:</a:t>
            </a:r>
          </a:p>
          <a:p>
            <a:pPr lvl="1"/>
            <a:r>
              <a:rPr lang="en-US" dirty="0"/>
              <a:t>Time varying stay-at home order data </a:t>
            </a:r>
          </a:p>
          <a:p>
            <a:pPr lvl="1"/>
            <a:r>
              <a:rPr lang="en-US" dirty="0"/>
              <a:t>COVID infection rates</a:t>
            </a:r>
          </a:p>
          <a:p>
            <a:pPr lvl="1"/>
            <a:r>
              <a:rPr lang="en-US" dirty="0"/>
              <a:t>Occupational characteristics</a:t>
            </a:r>
          </a:p>
        </p:txBody>
      </p:sp>
    </p:spTree>
    <p:extLst>
      <p:ext uri="{BB962C8B-B14F-4D97-AF65-F5344CB8AC3E}">
        <p14:creationId xmlns:p14="http://schemas.microsoft.com/office/powerpoint/2010/main" val="44474718"/>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7D044-50EA-4F38-B787-64328D62CB18}"/>
              </a:ext>
            </a:extLst>
          </p:cNvPr>
          <p:cNvSpPr>
            <a:spLocks noGrp="1"/>
          </p:cNvSpPr>
          <p:nvPr>
            <p:ph type="title"/>
          </p:nvPr>
        </p:nvSpPr>
        <p:spPr/>
        <p:txBody>
          <a:bodyPr/>
          <a:lstStyle/>
          <a:p>
            <a:r>
              <a:rPr lang="en-US" dirty="0"/>
              <a:t>ATUS + Well-Being Data</a:t>
            </a:r>
          </a:p>
        </p:txBody>
      </p:sp>
      <p:sp>
        <p:nvSpPr>
          <p:cNvPr id="3" name="Content Placeholder 2">
            <a:extLst>
              <a:ext uri="{FF2B5EF4-FFF2-40B4-BE49-F238E27FC236}">
                <a16:creationId xmlns:a16="http://schemas.microsoft.com/office/drawing/2014/main" id="{971924FB-04ED-49F9-900D-77334CBE4938}"/>
              </a:ext>
            </a:extLst>
          </p:cNvPr>
          <p:cNvSpPr>
            <a:spLocks noGrp="1"/>
          </p:cNvSpPr>
          <p:nvPr>
            <p:ph idx="1"/>
          </p:nvPr>
        </p:nvSpPr>
        <p:spPr/>
        <p:txBody>
          <a:bodyPr>
            <a:normAutofit lnSpcReduction="10000"/>
          </a:bodyPr>
          <a:lstStyle/>
          <a:p>
            <a:r>
              <a:rPr lang="en-US" dirty="0"/>
              <a:t>2010, 2012, 2013 Well-Being Module of the ATUS</a:t>
            </a:r>
          </a:p>
          <a:p>
            <a:pPr lvl="1"/>
            <a:r>
              <a:rPr lang="en-US" dirty="0"/>
              <a:t>Experienced happiness, meaning, sadness, stress, pain, and fatigue for three randomly selected activities</a:t>
            </a:r>
          </a:p>
          <a:p>
            <a:r>
              <a:rPr lang="en-US" dirty="0"/>
              <a:t>2021 data are coming! </a:t>
            </a:r>
          </a:p>
          <a:p>
            <a:pPr lvl="1"/>
            <a:r>
              <a:rPr lang="en-US" dirty="0"/>
              <a:t>Supported by grants from NICHD and NSF. Look for the data late summer 2022</a:t>
            </a:r>
          </a:p>
          <a:p>
            <a:pPr lvl="1"/>
            <a:r>
              <a:rPr lang="en-US" dirty="0"/>
              <a:t>Data identical with earlier WB data </a:t>
            </a:r>
          </a:p>
          <a:p>
            <a:pPr lvl="2"/>
            <a:r>
              <a:rPr lang="en-US" dirty="0"/>
              <a:t>Collected during the COVID-19 pandemic</a:t>
            </a:r>
          </a:p>
        </p:txBody>
      </p:sp>
    </p:spTree>
    <p:extLst>
      <p:ext uri="{BB962C8B-B14F-4D97-AF65-F5344CB8AC3E}">
        <p14:creationId xmlns:p14="http://schemas.microsoft.com/office/powerpoint/2010/main" val="1577554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B65488-06F4-444C-8C28-57D8C5E1F338}"/>
              </a:ext>
            </a:extLst>
          </p:cNvPr>
          <p:cNvSpPr>
            <a:spLocks noGrp="1"/>
          </p:cNvSpPr>
          <p:nvPr>
            <p:ph type="title"/>
          </p:nvPr>
        </p:nvSpPr>
        <p:spPr/>
        <p:txBody>
          <a:bodyPr/>
          <a:lstStyle/>
          <a:p>
            <a:r>
              <a:rPr lang="en-US" dirty="0"/>
              <a:t>Objectives</a:t>
            </a:r>
          </a:p>
        </p:txBody>
      </p:sp>
      <p:sp>
        <p:nvSpPr>
          <p:cNvPr id="5" name="Content Placeholder 4">
            <a:extLst>
              <a:ext uri="{FF2B5EF4-FFF2-40B4-BE49-F238E27FC236}">
                <a16:creationId xmlns:a16="http://schemas.microsoft.com/office/drawing/2014/main" id="{008A8DBD-2092-F644-B793-1D78020DB93D}"/>
              </a:ext>
            </a:extLst>
          </p:cNvPr>
          <p:cNvSpPr>
            <a:spLocks noGrp="1"/>
          </p:cNvSpPr>
          <p:nvPr>
            <p:ph idx="1"/>
          </p:nvPr>
        </p:nvSpPr>
        <p:spPr/>
        <p:txBody>
          <a:bodyPr/>
          <a:lstStyle/>
          <a:p>
            <a:pPr marL="514350" indent="-514350">
              <a:buFont typeface="+mj-lt"/>
              <a:buAutoNum type="arabicPeriod"/>
            </a:pPr>
            <a:r>
              <a:rPr lang="en-US" dirty="0"/>
              <a:t>Become familiar with IPUMS Time Use data extract system</a:t>
            </a:r>
          </a:p>
          <a:p>
            <a:pPr marL="514350" indent="-514350">
              <a:buFont typeface="+mj-lt"/>
              <a:buAutoNum type="arabicPeriod"/>
            </a:pPr>
            <a:r>
              <a:rPr lang="en-US" dirty="0"/>
              <a:t>Develop knowledge about issues associated with analyzing the 2020 ATUS data</a:t>
            </a:r>
          </a:p>
          <a:p>
            <a:pPr marL="514350" indent="-514350">
              <a:buFont typeface="+mj-lt"/>
              <a:buAutoNum type="arabicPeriod"/>
            </a:pPr>
            <a:r>
              <a:rPr lang="en-US" dirty="0"/>
              <a:t>Practice navigating and accessing data from IPUMS Time Use</a:t>
            </a:r>
          </a:p>
          <a:p>
            <a:pPr marL="514350" indent="-514350">
              <a:buFont typeface="+mj-lt"/>
              <a:buAutoNum type="arabicPeriod"/>
            </a:pPr>
            <a:r>
              <a:rPr lang="en-US" dirty="0"/>
              <a:t>Gain experience analyzing 2020 ATUS data</a:t>
            </a:r>
          </a:p>
        </p:txBody>
      </p:sp>
    </p:spTree>
    <p:extLst>
      <p:ext uri="{BB962C8B-B14F-4D97-AF65-F5344CB8AC3E}">
        <p14:creationId xmlns:p14="http://schemas.microsoft.com/office/powerpoint/2010/main" val="1458624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73823"/>
            <a:ext cx="7772400" cy="2026627"/>
          </a:xfrm>
        </p:spPr>
        <p:txBody>
          <a:bodyPr/>
          <a:lstStyle/>
          <a:p>
            <a:r>
              <a:rPr lang="en-US" b="1" dirty="0"/>
              <a:t>Part 1: Learn about the IPUMS Time Use Archives</a:t>
            </a:r>
            <a:endParaRPr lang="en-US" dirty="0">
              <a:solidFill>
                <a:schemeClr val="bg1">
                  <a:lumMod val="85000"/>
                </a:schemeClr>
              </a:solidFill>
            </a:endParaRPr>
          </a:p>
        </p:txBody>
      </p:sp>
      <p:sp>
        <p:nvSpPr>
          <p:cNvPr id="4" name="Subtitle 3"/>
          <p:cNvSpPr>
            <a:spLocks noGrp="1"/>
          </p:cNvSpPr>
          <p:nvPr>
            <p:ph type="subTitle" idx="1"/>
          </p:nvPr>
        </p:nvSpPr>
        <p:spPr/>
        <p:txBody>
          <a:bodyPr/>
          <a:lstStyle/>
          <a:p>
            <a:endParaRPr lang="en-US" dirty="0"/>
          </a:p>
        </p:txBody>
      </p:sp>
      <p:sp>
        <p:nvSpPr>
          <p:cNvPr id="8" name="Rectangle 7"/>
          <p:cNvSpPr/>
          <p:nvPr/>
        </p:nvSpPr>
        <p:spPr>
          <a:xfrm>
            <a:off x="0" y="0"/>
            <a:ext cx="9144000" cy="59266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ctur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515" y="129166"/>
            <a:ext cx="420624" cy="335280"/>
          </a:xfrm>
          <a:prstGeom prst="rect">
            <a:avLst/>
          </a:prstGeom>
        </p:spPr>
      </p:pic>
      <p:pic>
        <p:nvPicPr>
          <p:cNvPr id="5" name="Picture 4" descr="UM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6055" y="129166"/>
            <a:ext cx="1511138" cy="350612"/>
          </a:xfrm>
          <a:prstGeom prst="rect">
            <a:avLst/>
          </a:prstGeom>
        </p:spPr>
      </p:pic>
      <p:pic>
        <p:nvPicPr>
          <p:cNvPr id="6" name="Picture 5" descr="Time Use Logo Nav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784" y="121027"/>
            <a:ext cx="1231816" cy="350612"/>
          </a:xfrm>
          <a:prstGeom prst="rect">
            <a:avLst/>
          </a:prstGeom>
        </p:spPr>
      </p:pic>
      <p:pic>
        <p:nvPicPr>
          <p:cNvPr id="7" name="Picture 6" descr="MPC-2016Logo-Light_rF.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4188" y="113834"/>
            <a:ext cx="1131006" cy="350612"/>
          </a:xfrm>
          <a:prstGeom prst="rect">
            <a:avLst/>
          </a:prstGeom>
        </p:spPr>
      </p:pic>
    </p:spTree>
    <p:extLst>
      <p:ext uri="{BB962C8B-B14F-4D97-AF65-F5344CB8AC3E}">
        <p14:creationId xmlns:p14="http://schemas.microsoft.com/office/powerpoint/2010/main" val="23121520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TotalTime>
  <Words>3922</Words>
  <Application>Microsoft Macintosh PowerPoint</Application>
  <PresentationFormat>On-screen Show (4:3)</PresentationFormat>
  <Paragraphs>440</Paragraphs>
  <Slides>55</Slides>
  <Notes>32</Notes>
  <HiddenSlides>1</HiddenSlides>
  <MMClips>0</MMClips>
  <ScaleCrop>false</ScaleCrop>
  <HeadingPairs>
    <vt:vector size="8" baseType="variant">
      <vt:variant>
        <vt:lpstr>Fonts Used</vt:lpstr>
      </vt:variant>
      <vt:variant>
        <vt:i4>2</vt:i4>
      </vt:variant>
      <vt:variant>
        <vt:lpstr>Theme</vt:lpstr>
      </vt:variant>
      <vt:variant>
        <vt:i4>2</vt:i4>
      </vt:variant>
      <vt:variant>
        <vt:lpstr>Embedded OLE Servers</vt:lpstr>
      </vt:variant>
      <vt:variant>
        <vt:i4>1</vt:i4>
      </vt:variant>
      <vt:variant>
        <vt:lpstr>Slide Titles</vt:lpstr>
      </vt:variant>
      <vt:variant>
        <vt:i4>55</vt:i4>
      </vt:variant>
    </vt:vector>
  </HeadingPairs>
  <TitlesOfParts>
    <vt:vector size="60" baseType="lpstr">
      <vt:lpstr>Arial</vt:lpstr>
      <vt:lpstr>Calibri</vt:lpstr>
      <vt:lpstr>Office Theme</vt:lpstr>
      <vt:lpstr>1_Office Theme</vt:lpstr>
      <vt:lpstr>Worksheet</vt:lpstr>
      <vt:lpstr>Using ATUS 2020 Data to Investigate COVID-19 Influences on  Daily Behaviors and Interactions  PAA 2022 - April 6, 2022</vt:lpstr>
      <vt:lpstr>PowerPoint Presentation</vt:lpstr>
      <vt:lpstr>PowerPoint Presentation</vt:lpstr>
      <vt:lpstr>PowerPoint Presentation</vt:lpstr>
      <vt:lpstr>Benefits of the ATUS</vt:lpstr>
      <vt:lpstr>Opportunities!</vt:lpstr>
      <vt:lpstr>ATUS + Well-Being Data</vt:lpstr>
      <vt:lpstr>Objectives</vt:lpstr>
      <vt:lpstr>Part 1: Learn about the IPUMS Time Use Archives</vt:lpstr>
      <vt:lpstr>What is IPUMS?</vt:lpstr>
      <vt:lpstr>PowerPoint Presentation</vt:lpstr>
      <vt:lpstr>The IPUMS Model</vt:lpstr>
      <vt:lpstr>A Note on Data Sources</vt:lpstr>
      <vt:lpstr>PowerPoint Presentation</vt:lpstr>
      <vt:lpstr>IPUMS Time Use Team</vt:lpstr>
      <vt:lpstr>ATUS</vt:lpstr>
      <vt:lpstr>Sample Diary</vt:lpstr>
      <vt:lpstr>ATUS Sampling Frame</vt:lpstr>
      <vt:lpstr>ATUS Sample Allocation</vt:lpstr>
      <vt:lpstr>PowerPoint Presentation</vt:lpstr>
      <vt:lpstr>What IPUMS Time Use Provides </vt:lpstr>
      <vt:lpstr>What is Harmonization?</vt:lpstr>
      <vt:lpstr>Changes to Detail in ATUS Activity Codes</vt:lpstr>
      <vt:lpstr>IPUMS Time Use Registration</vt:lpstr>
      <vt:lpstr>Why use IPUMS Time Use? </vt:lpstr>
      <vt:lpstr>Part 2: Overview of 2020 ATUS Data Analysis Issues</vt:lpstr>
      <vt:lpstr>Three Issues</vt:lpstr>
      <vt:lpstr>Disruptions to Data Collection</vt:lpstr>
      <vt:lpstr>2020 ATUS Data Collection</vt:lpstr>
      <vt:lpstr>Disruptions to Data Collection</vt:lpstr>
      <vt:lpstr>Concerns about CPS Sample</vt:lpstr>
      <vt:lpstr>BLS Approach to 2020 Data</vt:lpstr>
      <vt:lpstr>Impacts on Weights</vt:lpstr>
      <vt:lpstr>PowerPoint Presentation</vt:lpstr>
      <vt:lpstr>Summary to this Point</vt:lpstr>
      <vt:lpstr>More Questions and  What We’ve Learned</vt:lpstr>
      <vt:lpstr>Additional Questions</vt:lpstr>
      <vt:lpstr>Our Approach</vt:lpstr>
      <vt:lpstr>Comparisons across Four Samples</vt:lpstr>
      <vt:lpstr>Comparisons across Four Samples</vt:lpstr>
      <vt:lpstr>Findings about Sample Differences</vt:lpstr>
      <vt:lpstr>Weighted Within Year Comparisons</vt:lpstr>
      <vt:lpstr>Weighted Across Year Comparisons</vt:lpstr>
      <vt:lpstr>Magnitude of Across Year Differences</vt:lpstr>
      <vt:lpstr>Time Use Findings</vt:lpstr>
      <vt:lpstr>PowerPoint Presentation</vt:lpstr>
      <vt:lpstr>PowerPoint Presentation</vt:lpstr>
      <vt:lpstr>Guidance on Samples and Weights</vt:lpstr>
      <vt:lpstr>Part 3: Guided Tour of IPUMS Time Use</vt:lpstr>
      <vt:lpstr>Things to cover</vt:lpstr>
      <vt:lpstr>Part 4: Practice Exercises</vt:lpstr>
      <vt:lpstr>New Data in 2021 ATUS</vt:lpstr>
      <vt:lpstr>Office Hours and Evaluation</vt:lpstr>
      <vt:lpstr>Acknowledgements</vt:lpstr>
      <vt:lpstr>Want More?    https://www.atusdata.org/atus/training_materials.shtml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ATUS 2020 Data to Investigate COVID-19 Influences on  Daily Behaviors and Interactions  PAA 2022 - April 6, 2022</dc:title>
  <dc:creator>Sarah M Flood</dc:creator>
  <cp:lastModifiedBy>Kelsey Jeanne Drotning</cp:lastModifiedBy>
  <cp:revision>18</cp:revision>
  <dcterms:created xsi:type="dcterms:W3CDTF">2022-03-31T19:02:10Z</dcterms:created>
  <dcterms:modified xsi:type="dcterms:W3CDTF">2022-04-04T20:58:47Z</dcterms:modified>
</cp:coreProperties>
</file>